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2"/>
  </p:notesMasterIdLst>
  <p:sldIdLst>
    <p:sldId id="357" r:id="rId5"/>
    <p:sldId id="428" r:id="rId6"/>
    <p:sldId id="360" r:id="rId7"/>
    <p:sldId id="429" r:id="rId8"/>
    <p:sldId id="392" r:id="rId9"/>
    <p:sldId id="430" r:id="rId10"/>
    <p:sldId id="431" r:id="rId11"/>
    <p:sldId id="378" r:id="rId12"/>
    <p:sldId id="377" r:id="rId13"/>
    <p:sldId id="414" r:id="rId14"/>
    <p:sldId id="416" r:id="rId15"/>
    <p:sldId id="376" r:id="rId16"/>
    <p:sldId id="385" r:id="rId17"/>
    <p:sldId id="437" r:id="rId18"/>
    <p:sldId id="438" r:id="rId19"/>
    <p:sldId id="439" r:id="rId20"/>
    <p:sldId id="440" r:id="rId21"/>
    <p:sldId id="441" r:id="rId22"/>
    <p:sldId id="367" r:id="rId23"/>
    <p:sldId id="442" r:id="rId24"/>
    <p:sldId id="443" r:id="rId25"/>
    <p:sldId id="444" r:id="rId26"/>
    <p:sldId id="445" r:id="rId27"/>
    <p:sldId id="388" r:id="rId28"/>
    <p:sldId id="389" r:id="rId29"/>
    <p:sldId id="411" r:id="rId30"/>
    <p:sldId id="427"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2539"/>
    <a:srgbClr val="5DB88D"/>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A8120-F241-48C9-85D7-194E7148C812}" v="1" dt="2022-09-12T09:48:54.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79"/>
    <p:restoredTop sz="95260" autoAdjust="0"/>
  </p:normalViewPr>
  <p:slideViewPr>
    <p:cSldViewPr snapToGrid="0">
      <p:cViewPr varScale="1">
        <p:scale>
          <a:sx n="148" d="100"/>
          <a:sy n="148" d="100"/>
        </p:scale>
        <p:origin x="132" y="156"/>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 Stark" userId="85a9ebb7-cdd5-4b28-8942-36a73583a3ad" providerId="ADAL" clId="{9DFA8120-F241-48C9-85D7-194E7148C812}"/>
    <pc:docChg chg="custSel modSld">
      <pc:chgData name="H Stark" userId="85a9ebb7-cdd5-4b28-8942-36a73583a3ad" providerId="ADAL" clId="{9DFA8120-F241-48C9-85D7-194E7148C812}" dt="2022-09-12T09:50:50.385" v="85" actId="1076"/>
      <pc:docMkLst>
        <pc:docMk/>
      </pc:docMkLst>
      <pc:sldChg chg="addSp modSp mod">
        <pc:chgData name="H Stark" userId="85a9ebb7-cdd5-4b28-8942-36a73583a3ad" providerId="ADAL" clId="{9DFA8120-F241-48C9-85D7-194E7148C812}" dt="2022-09-12T09:50:50.385" v="85" actId="1076"/>
        <pc:sldMkLst>
          <pc:docMk/>
          <pc:sldMk cId="0" sldId="437"/>
        </pc:sldMkLst>
        <pc:spChg chg="add mod">
          <ac:chgData name="H Stark" userId="85a9ebb7-cdd5-4b28-8942-36a73583a3ad" providerId="ADAL" clId="{9DFA8120-F241-48C9-85D7-194E7148C812}" dt="2022-09-12T09:50:50.385" v="85" actId="1076"/>
          <ac:spMkLst>
            <pc:docMk/>
            <pc:sldMk cId="0" sldId="437"/>
            <ac:spMk id="9" creationId="{C97DCDEE-799D-83E0-8D0F-A06DA30C659D}"/>
          </ac:spMkLst>
        </pc:spChg>
        <pc:cxnChg chg="add mod ord">
          <ac:chgData name="H Stark" userId="85a9ebb7-cdd5-4b28-8942-36a73583a3ad" providerId="ADAL" clId="{9DFA8120-F241-48C9-85D7-194E7148C812}" dt="2022-09-12T09:48:41.149" v="5" actId="167"/>
          <ac:cxnSpMkLst>
            <pc:docMk/>
            <pc:sldMk cId="0" sldId="437"/>
            <ac:cxnSpMk id="7" creationId="{8B89DE0C-1C2A-69E1-AB93-61DDBC0D6C09}"/>
          </ac:cxnSpMkLst>
        </pc:cxnChg>
      </pc:sldChg>
      <pc:sldChg chg="modSp mod">
        <pc:chgData name="H Stark" userId="85a9ebb7-cdd5-4b28-8942-36a73583a3ad" providerId="ADAL" clId="{9DFA8120-F241-48C9-85D7-194E7148C812}" dt="2022-09-12T09:47:38.643" v="1" actId="20577"/>
        <pc:sldMkLst>
          <pc:docMk/>
          <pc:sldMk cId="626757377" sldId="439"/>
        </pc:sldMkLst>
        <pc:spChg chg="mod">
          <ac:chgData name="H Stark" userId="85a9ebb7-cdd5-4b28-8942-36a73583a3ad" providerId="ADAL" clId="{9DFA8120-F241-48C9-85D7-194E7148C812}" dt="2022-09-12T09:47:38.643" v="1" actId="20577"/>
          <ac:spMkLst>
            <pc:docMk/>
            <pc:sldMk cId="626757377" sldId="439"/>
            <ac:spMk id="7" creationId="{B4B299FA-7B27-4BE0-A9B0-06C5DB6EE22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dirty="0">
              <a:latin typeface="+mj-lt"/>
            </a:rPr>
            <a:t>Apprenticeships</a:t>
          </a:r>
          <a:r>
            <a:rPr lang="en-GB" sz="1800" b="0" cap="none" dirty="0">
              <a:latin typeface="+mj-lt"/>
            </a:rPr>
            <a:t>/ traineeships</a:t>
          </a: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mj-lt"/>
          </a:endParaRPr>
        </a:p>
        <a:p>
          <a:pPr algn="ctr">
            <a:lnSpc>
              <a:spcPct val="100000"/>
            </a:lnSpc>
          </a:pPr>
          <a:r>
            <a:rPr lang="en-GB" sz="1200" b="0" i="0" dirty="0">
              <a:solidFill>
                <a:schemeClr val="bg1"/>
              </a:solidFill>
              <a:latin typeface="+mj-lt"/>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mj-lt"/>
            <a:cs typeface="Arial" pitchFamily="34" charset="0"/>
          </a:endParaRPr>
        </a:p>
        <a:p>
          <a:pPr algn="ctr">
            <a:lnSpc>
              <a:spcPct val="100000"/>
            </a:lnSpc>
          </a:pPr>
          <a:r>
            <a:rPr lang="en-GB" sz="1200" b="0" dirty="0">
              <a:solidFill>
                <a:schemeClr val="bg1"/>
              </a:solidFill>
              <a:latin typeface="+mj-lt"/>
              <a:cs typeface="Arial" pitchFamily="34" charset="0"/>
            </a:rPr>
            <a:t>Student completes all sections of the application and sends it to their school/college.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mj-lt"/>
          </a:endParaRPr>
        </a:p>
        <a:p>
          <a:pPr algn="ctr">
            <a:lnSpc>
              <a:spcPct val="100000"/>
            </a:lnSpc>
          </a:pPr>
          <a:r>
            <a:rPr lang="en-GB" sz="1200" b="0" dirty="0">
              <a:solidFill>
                <a:schemeClr val="bg1"/>
              </a:solidFill>
              <a:latin typeface="+mj-lt"/>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mj-lt"/>
          </a:endParaRPr>
        </a:p>
        <a:p>
          <a:pPr algn="ctr">
            <a:lnSpc>
              <a:spcPct val="100000"/>
            </a:lnSpc>
          </a:pPr>
          <a:r>
            <a:rPr lang="en-GB" sz="1200" b="0" dirty="0">
              <a:solidFill>
                <a:schemeClr val="bg1"/>
              </a:solidFill>
              <a:latin typeface="+mj-lt"/>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mj-lt"/>
          </a:endParaRPr>
        </a:p>
        <a:p>
          <a:pPr algn="ctr">
            <a:lnSpc>
              <a:spcPct val="100000"/>
            </a:lnSpc>
          </a:pPr>
          <a:r>
            <a:rPr lang="en-GB" sz="1200" b="0" i="0" dirty="0">
              <a:solidFill>
                <a:schemeClr val="bg1"/>
              </a:solidFill>
              <a:latin typeface="+mj-lt"/>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dirty="0"/>
            <a:t>3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application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6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t>25 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23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dirty="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carefully read everything that is sent to them and don’t book holidays 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dirty="0">
              <a:latin typeface="+mj-lt"/>
            </a:rPr>
            <a:t>Apprenticeships</a:t>
          </a:r>
          <a:r>
            <a:rPr lang="en-GB" sz="1800" b="0" kern="1200" cap="none" dirty="0">
              <a:latin typeface="+mj-lt"/>
            </a:rPr>
            <a:t>/ traineeships</a:t>
          </a: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606509" y="1002445"/>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214278" y="1891297"/>
          <a:ext cx="1552148" cy="1208452"/>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mj-lt"/>
          </a:endParaRPr>
        </a:p>
        <a:p>
          <a:pPr marL="0" lvl="0" indent="0" algn="ctr" defTabSz="533400">
            <a:lnSpc>
              <a:spcPct val="100000"/>
            </a:lnSpc>
            <a:spcBef>
              <a:spcPct val="0"/>
            </a:spcBef>
            <a:spcAft>
              <a:spcPct val="35000"/>
            </a:spcAft>
            <a:buNone/>
          </a:pPr>
          <a:r>
            <a:rPr lang="en-GB" sz="1200" b="0" i="0" kern="1200" dirty="0">
              <a:solidFill>
                <a:schemeClr val="bg1"/>
              </a:solidFill>
              <a:latin typeface="+mj-lt"/>
            </a:rPr>
            <a:t>Student registers for a UCAS Hub account to carry out research and start application.</a:t>
          </a:r>
        </a:p>
      </dsp:txBody>
      <dsp:txXfrm>
        <a:off x="214278" y="1891297"/>
        <a:ext cx="1552148" cy="1208452"/>
      </dsp:txXfrm>
    </dsp:sp>
    <dsp:sp modelId="{E9A2C174-6753-414D-8E90-1FBFE35C0187}">
      <dsp:nvSpPr>
        <dsp:cNvPr id="0" name=""/>
        <dsp:cNvSpPr/>
      </dsp:nvSpPr>
      <dsp:spPr>
        <a:xfrm>
          <a:off x="2339937" y="1000089"/>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963798" y="1885528"/>
          <a:ext cx="1552148" cy="1216144"/>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cs typeface="Arial" pitchFamily="34"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completes all sections of the application and sends it to their school/college.</a:t>
          </a:r>
          <a:endParaRPr lang="en-GB" sz="1200" b="0" kern="1200" dirty="0">
            <a:solidFill>
              <a:schemeClr val="bg1"/>
            </a:solidFill>
            <a:latin typeface="+mj-lt"/>
          </a:endParaRPr>
        </a:p>
      </dsp:txBody>
      <dsp:txXfrm>
        <a:off x="1963798" y="1885528"/>
        <a:ext cx="1552148" cy="1216144"/>
      </dsp:txXfrm>
    </dsp:sp>
    <dsp:sp modelId="{A30E2E11-3A94-40D2-98DC-094E6DF5690D}">
      <dsp:nvSpPr>
        <dsp:cNvPr id="0" name=""/>
        <dsp:cNvSpPr/>
      </dsp:nvSpPr>
      <dsp:spPr>
        <a:xfrm>
          <a:off x="4139153" y="1037858"/>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712991" y="1911983"/>
          <a:ext cx="1552148" cy="1180871"/>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endParaRPr>
        </a:p>
        <a:p>
          <a:pPr marL="0" lvl="0" indent="0" algn="ctr" defTabSz="533400">
            <a:lnSpc>
              <a:spcPct val="100000"/>
            </a:lnSpc>
            <a:spcBef>
              <a:spcPct val="0"/>
            </a:spcBef>
            <a:spcAft>
              <a:spcPct val="35000"/>
            </a:spcAft>
            <a:buNone/>
          </a:pPr>
          <a:r>
            <a:rPr lang="en-GB" sz="1200" b="0" kern="1200" dirty="0">
              <a:solidFill>
                <a:schemeClr val="bg1"/>
              </a:solidFill>
              <a:latin typeface="+mj-lt"/>
            </a:rPr>
            <a:t>Teacher or adviser reviews the application and adds reference and predicted grades.</a:t>
          </a:r>
        </a:p>
      </dsp:txBody>
      <dsp:txXfrm>
        <a:off x="3712991" y="1911983"/>
        <a:ext cx="1552148" cy="1180871"/>
      </dsp:txXfrm>
    </dsp:sp>
    <dsp:sp modelId="{8575EAAD-FB5D-42A8-833B-B42B551AD81E}">
      <dsp:nvSpPr>
        <dsp:cNvPr id="0" name=""/>
        <dsp:cNvSpPr/>
      </dsp:nvSpPr>
      <dsp:spPr>
        <a:xfrm>
          <a:off x="5792767" y="1075950"/>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65243" y="1932550"/>
          <a:ext cx="1552148" cy="1153448"/>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endParaRPr>
        </a:p>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or college on behalf of the student.</a:t>
          </a:r>
        </a:p>
      </dsp:txBody>
      <dsp:txXfrm>
        <a:off x="5465243" y="1932550"/>
        <a:ext cx="1552148" cy="1153448"/>
      </dsp:txXfrm>
    </dsp:sp>
    <dsp:sp modelId="{AB5DB8CD-4053-491E-8AF5-5F47C3511C01}">
      <dsp:nvSpPr>
        <dsp:cNvPr id="0" name=""/>
        <dsp:cNvSpPr/>
      </dsp:nvSpPr>
      <dsp:spPr>
        <a:xfrm>
          <a:off x="7625042" y="1040410"/>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193653" y="1930533"/>
          <a:ext cx="1552148" cy="115613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mj-lt"/>
          </a:endParaRPr>
        </a:p>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and colleges make their decisions on the application. </a:t>
          </a:r>
        </a:p>
      </dsp:txBody>
      <dsp:txXfrm>
        <a:off x="7193653" y="1930533"/>
        <a:ext cx="1552148" cy="1156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3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application opens for 2023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6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25 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23 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30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carefully read everything that is sent to them and don’t book holidays 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19</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25</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12 September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September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12 September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ucas.com/explore/search/events" TargetMode="External"/><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ccommodation.ucas.com/" TargetMode="Externa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56.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6.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80.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8.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notesSlide" Target="../notesSlides/notesSlide1.xml"/><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slideLayout" Target="../slideLayouts/slideLayout14.xml"/><Relationship Id="rId16" Type="http://schemas.openxmlformats.org/officeDocument/2006/relationships/image" Target="../media/image60.png"/><Relationship Id="rId1" Type="http://schemas.openxmlformats.org/officeDocument/2006/relationships/tags" Target="../tags/tag9.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6.xml"/><Relationship Id="rId1" Type="http://schemas.openxmlformats.org/officeDocument/2006/relationships/tags" Target="../tags/tag10.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5.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6.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9.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80.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xml"/><Relationship Id="rId7" Type="http://schemas.openxmlformats.org/officeDocument/2006/relationships/diagramColors" Target="../diagrams/colors4.xml"/><Relationship Id="rId2" Type="http://schemas.openxmlformats.org/officeDocument/2006/relationships/slideLayout" Target="../slideLayouts/slideLayout60.xml"/><Relationship Id="rId1" Type="http://schemas.openxmlformats.org/officeDocument/2006/relationships/tags" Target="../tags/tag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1.png"/><Relationship Id="rId2" Type="http://schemas.openxmlformats.org/officeDocument/2006/relationships/slideLayout" Target="../slideLayouts/slideLayout75.xml"/><Relationship Id="rId1" Type="http://schemas.openxmlformats.org/officeDocument/2006/relationships/tags" Target="../tags/tag16.xml"/><Relationship Id="rId6" Type="http://schemas.openxmlformats.org/officeDocument/2006/relationships/image" Target="../media/image70.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5.xml"/><Relationship Id="rId1" Type="http://schemas.openxmlformats.org/officeDocument/2006/relationships/tags" Target="../tags/tag2.xml"/><Relationship Id="rId5" Type="http://schemas.openxmlformats.org/officeDocument/2006/relationships/hyperlink" Target="https://careerfinder.ucas.com/" TargetMode="Externa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27.PNG"/><Relationship Id="rId4" Type="http://schemas.openxmlformats.org/officeDocument/2006/relationships/hyperlink" Target="https://www.ucas.com/careers/careers-qui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t>Parents evening </a:t>
            </a:r>
            <a:br>
              <a:rPr lang="en-US" dirty="0"/>
            </a:br>
            <a:r>
              <a:rPr lang="en-US" dirty="0"/>
              <a:t>presentation  </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12 September 2022</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10</a:t>
            </a:fld>
            <a:endParaRPr lang="en-US"/>
          </a:p>
        </p:txBody>
      </p:sp>
      <p:pic>
        <p:nvPicPr>
          <p:cNvPr id="9" name="Picture 8">
            <a:extLst>
              <a:ext uri="{FF2B5EF4-FFF2-40B4-BE49-F238E27FC236}">
                <a16:creationId xmlns:a16="http://schemas.microsoft.com/office/drawing/2014/main" id="{0C2D472B-1EAF-4E6E-AB92-218B0B2821D8}"/>
              </a:ext>
            </a:extLst>
          </p:cNvPr>
          <p:cNvPicPr>
            <a:picLocks noChangeAspect="1"/>
          </p:cNvPicPr>
          <p:nvPr/>
        </p:nvPicPr>
        <p:blipFill rotWithShape="1">
          <a:blip r:embed="rId2"/>
          <a:srcRect l="2305" r="2313" b="1486"/>
          <a:stretch/>
        </p:blipFill>
        <p:spPr>
          <a:xfrm>
            <a:off x="4993373" y="1305796"/>
            <a:ext cx="3187803" cy="3494262"/>
          </a:xfrm>
          <a:prstGeom prst="roundRect">
            <a:avLst>
              <a:gd name="adj" fmla="val 4819"/>
            </a:avLst>
          </a:prstGeom>
        </p:spPr>
      </p:pic>
      <p:pic>
        <p:nvPicPr>
          <p:cNvPr id="11" name="Picture 10">
            <a:extLst>
              <a:ext uri="{FF2B5EF4-FFF2-40B4-BE49-F238E27FC236}">
                <a16:creationId xmlns:a16="http://schemas.microsoft.com/office/drawing/2014/main" id="{CAB7A289-86C5-4242-823B-8261FB54CBF6}"/>
              </a:ext>
            </a:extLst>
          </p:cNvPr>
          <p:cNvPicPr>
            <a:picLocks noChangeAspect="1"/>
          </p:cNvPicPr>
          <p:nvPr/>
        </p:nvPicPr>
        <p:blipFill rotWithShape="1">
          <a:blip r:embed="rId3"/>
          <a:srcRect l="2286" t="1770" r="3594" b="2437"/>
          <a:stretch/>
        </p:blipFill>
        <p:spPr>
          <a:xfrm>
            <a:off x="1075593" y="1301395"/>
            <a:ext cx="3187381" cy="3494262"/>
          </a:xfrm>
          <a:prstGeom prst="roundRect">
            <a:avLst>
              <a:gd name="adj" fmla="val 5632"/>
            </a:avLst>
          </a:prstGeom>
        </p:spPr>
      </p:pic>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dirty="0"/>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600" dirty="0"/>
              <a:t>Tools to help </a:t>
            </a:r>
          </a:p>
        </p:txBody>
      </p:sp>
    </p:spTree>
    <p:extLst>
      <p:ext uri="{BB962C8B-B14F-4D97-AF65-F5344CB8AC3E}">
        <p14:creationId xmlns:p14="http://schemas.microsoft.com/office/powerpoint/2010/main" val="319489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t>Tools to help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7338" y="1653767"/>
            <a:ext cx="2136885" cy="2144177"/>
          </a:xfrm>
        </p:spPr>
        <p:txBody>
          <a:bodyPr/>
          <a:lstStyle/>
          <a:p>
            <a:pPr marL="0" indent="0">
              <a:buNone/>
            </a:pPr>
            <a:r>
              <a:rPr lang="en-GB" sz="1800" b="1" dirty="0"/>
              <a:t>UCAS Hub lives </a:t>
            </a:r>
            <a:r>
              <a:rPr lang="en-US" sz="1800" dirty="0">
                <a:solidFill>
                  <a:srgbClr val="000000"/>
                </a:solidFill>
              </a:rPr>
              <a:t> </a:t>
            </a:r>
            <a:r>
              <a:rPr lang="en-GB" sz="1800" dirty="0">
                <a:solidFill>
                  <a:srgbClr val="1E2834"/>
                </a:solidFill>
              </a:rPr>
              <a:t> </a:t>
            </a:r>
          </a:p>
          <a:p>
            <a:pPr marL="0" indent="0">
              <a:buNone/>
            </a:pPr>
            <a:r>
              <a:rPr lang="en-GB" sz="1800" dirty="0">
                <a:solidFill>
                  <a:srgbClr val="1E2834"/>
                </a:solidFill>
              </a:rPr>
              <a:t>Join our </a:t>
            </a:r>
            <a:r>
              <a:rPr lang="en-GB" sz="1800" dirty="0">
                <a:solidFill>
                  <a:srgbClr val="1E2834"/>
                </a:solidFill>
                <a:hlinkClick r:id="rId2"/>
              </a:rPr>
              <a:t>live sessions </a:t>
            </a:r>
            <a:r>
              <a:rPr lang="en-GB" sz="1800" dirty="0">
                <a:solidFill>
                  <a:srgbClr val="1E2834"/>
                </a:solidFill>
              </a:rPr>
              <a:t>hosted by expert panels.</a:t>
            </a:r>
          </a:p>
          <a:p>
            <a:pPr marL="0" indent="0">
              <a:buNone/>
            </a:pPr>
            <a:r>
              <a:rPr lang="en-GB" sz="1800" dirty="0">
                <a:solidFill>
                  <a:srgbClr val="1E2834"/>
                </a:solidFill>
              </a:rPr>
              <a:t>Ask questions to help you make an informed decision.</a:t>
            </a:r>
            <a:endParaRPr lang="en-GB" sz="1800" dirty="0"/>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633546"/>
            <a:ext cx="2115879" cy="3123932"/>
          </a:xfrm>
        </p:spPr>
        <p:txBody>
          <a:bodyPr/>
          <a:lstStyle/>
          <a:p>
            <a:pPr marL="0" indent="0">
              <a:buNone/>
            </a:pPr>
            <a:r>
              <a:rPr lang="en-GB" sz="1800" b="1" dirty="0"/>
              <a:t>UCAS Discovery </a:t>
            </a:r>
          </a:p>
          <a:p>
            <a:pPr marL="0" indent="0">
              <a:buNone/>
            </a:pPr>
            <a:r>
              <a:rPr lang="en-GB" sz="1800" dirty="0"/>
              <a:t>Talk</a:t>
            </a:r>
            <a:r>
              <a:rPr lang="en-GB" sz="1800" b="1" dirty="0"/>
              <a:t> </a:t>
            </a:r>
            <a:r>
              <a:rPr lang="en-GB" sz="1800" dirty="0">
                <a:solidFill>
                  <a:srgbClr val="1E2834"/>
                </a:solidFill>
              </a:rPr>
              <a:t>to subject and admissions experts, discover apprenticeships, find advice on applying, and more! </a:t>
            </a:r>
          </a:p>
          <a:p>
            <a:pPr marL="0" indent="0">
              <a:buNone/>
            </a:pPr>
            <a:r>
              <a:rPr lang="en-GB" sz="1800" dirty="0">
                <a:hlinkClick r:id="rId3"/>
              </a:rPr>
              <a:t>Discover</a:t>
            </a:r>
            <a:r>
              <a:rPr lang="en-GB" sz="1800" dirty="0"/>
              <a:t> a world of opportunities. </a:t>
            </a:r>
          </a:p>
          <a:p>
            <a:pPr marL="0" indent="0">
              <a:buNone/>
            </a:pPr>
            <a:endParaRPr lang="en-GB" dirty="0"/>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12 September 2022</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dirty="0"/>
              <a:t>Security marking: </a:t>
            </a:r>
            <a:r>
              <a:rPr lang="en-US" b="1" dirty="0"/>
              <a:t>PUBLIC</a:t>
            </a:r>
          </a:p>
        </p:txBody>
      </p:sp>
      <p:pic>
        <p:nvPicPr>
          <p:cNvPr id="11" name="Content Placeholder 10">
            <a:extLst>
              <a:ext uri="{FF2B5EF4-FFF2-40B4-BE49-F238E27FC236}">
                <a16:creationId xmlns:a16="http://schemas.microsoft.com/office/drawing/2014/main" id="{425C67E3-1BA2-45FA-A36F-863BD1C40E95}"/>
              </a:ext>
            </a:extLst>
          </p:cNvPr>
          <p:cNvPicPr>
            <a:picLocks noChangeAspect="1"/>
          </p:cNvPicPr>
          <p:nvPr/>
        </p:nvPicPr>
        <p:blipFill>
          <a:blip r:embed="rId4"/>
          <a:stretch>
            <a:fillRect/>
          </a:stretch>
        </p:blipFill>
        <p:spPr>
          <a:xfrm>
            <a:off x="2417409" y="1551068"/>
            <a:ext cx="2023440" cy="3009051"/>
          </a:xfrm>
          <a:prstGeom prst="roundRect">
            <a:avLst>
              <a:gd name="adj" fmla="val 9249"/>
            </a:avLst>
          </a:prstGeom>
          <a:ln>
            <a:noFill/>
          </a:ln>
        </p:spPr>
      </p:pic>
      <p:pic>
        <p:nvPicPr>
          <p:cNvPr id="3" name="Picture 2">
            <a:extLst>
              <a:ext uri="{FF2B5EF4-FFF2-40B4-BE49-F238E27FC236}">
                <a16:creationId xmlns:a16="http://schemas.microsoft.com/office/drawing/2014/main" id="{8DA2CB53-91F2-4E27-86CA-6741E8946CC1}"/>
              </a:ext>
            </a:extLst>
          </p:cNvPr>
          <p:cNvPicPr>
            <a:picLocks noChangeAspect="1"/>
          </p:cNvPicPr>
          <p:nvPr/>
        </p:nvPicPr>
        <p:blipFill rotWithShape="1">
          <a:blip r:embed="rId5"/>
          <a:srcRect l="3475" t="2607" r="5507" b="3448"/>
          <a:stretch/>
        </p:blipFill>
        <p:spPr>
          <a:xfrm>
            <a:off x="6679679" y="1611008"/>
            <a:ext cx="1866999" cy="2839878"/>
          </a:xfrm>
          <a:prstGeom prst="roundRect">
            <a:avLst>
              <a:gd name="adj" fmla="val 5749"/>
            </a:avLst>
          </a:prstGeom>
        </p:spPr>
      </p:pic>
    </p:spTree>
    <p:extLst>
      <p:ext uri="{BB962C8B-B14F-4D97-AF65-F5344CB8AC3E}">
        <p14:creationId xmlns:p14="http://schemas.microsoft.com/office/powerpoint/2010/main" val="402807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dirty="0"/>
              <a:t>Tools to help</a:t>
            </a:r>
          </a:p>
        </p:txBody>
      </p:sp>
      <p:sp>
        <p:nvSpPr>
          <p:cNvPr id="10" name="Content Placeholder 9">
            <a:extLst>
              <a:ext uri="{FF2B5EF4-FFF2-40B4-BE49-F238E27FC236}">
                <a16:creationId xmlns:a16="http://schemas.microsoft.com/office/drawing/2014/main" id="{1D157BFB-106B-4DE9-BBC2-548D7DBAFC1E}"/>
              </a:ext>
            </a:extLst>
          </p:cNvPr>
          <p:cNvSpPr>
            <a:spLocks noGrp="1"/>
          </p:cNvSpPr>
          <p:nvPr>
            <p:ph sz="half" idx="2"/>
          </p:nvPr>
        </p:nvSpPr>
        <p:spPr>
          <a:xfrm>
            <a:off x="4572000" y="1635125"/>
            <a:ext cx="2342597" cy="3168650"/>
          </a:xfrm>
        </p:spPr>
        <p:txBody>
          <a:bodyPr/>
          <a:lstStyle/>
          <a:p>
            <a:pPr marL="0" indent="0">
              <a:buNone/>
            </a:pPr>
            <a:r>
              <a:rPr lang="en-GB" sz="1800" b="1" dirty="0"/>
              <a:t>Accommodation</a:t>
            </a:r>
            <a:endParaRPr lang="en-US" sz="1800" b="1" dirty="0">
              <a:solidFill>
                <a:srgbClr val="000000"/>
              </a:solidFill>
            </a:endParaRPr>
          </a:p>
          <a:p>
            <a:pPr marL="0" indent="0">
              <a:buNone/>
            </a:pPr>
            <a:r>
              <a:rPr lang="en-GB" sz="1800" dirty="0">
                <a:solidFill>
                  <a:srgbClr val="1E2834"/>
                </a:solidFill>
              </a:rPr>
              <a:t>High on the list when considering where to study, but it’s not always easy to compare what’s on offer. </a:t>
            </a:r>
          </a:p>
          <a:p>
            <a:pPr marL="0" indent="0">
              <a:buNone/>
            </a:pPr>
            <a:r>
              <a:rPr lang="en-GB" sz="1800" dirty="0">
                <a:solidFill>
                  <a:srgbClr val="1E2834"/>
                </a:solidFill>
              </a:rPr>
              <a:t>Understand what options there are using our </a:t>
            </a:r>
            <a:r>
              <a:rPr lang="en-GB" sz="1800" dirty="0">
                <a:solidFill>
                  <a:srgbClr val="1E2834"/>
                </a:solidFill>
                <a:hlinkClick r:id="rId2"/>
              </a:rPr>
              <a:t>accommodation search</a:t>
            </a:r>
            <a:r>
              <a:rPr lang="en-GB" sz="1800" dirty="0">
                <a:solidFill>
                  <a:srgbClr val="1E2834"/>
                </a:solidFill>
              </a:rPr>
              <a:t>.</a:t>
            </a:r>
          </a:p>
          <a:p>
            <a:endParaRPr lang="en-GB" dirty="0"/>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12 September 2022</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dirty="0">
              <a:solidFill>
                <a:srgbClr val="1E2834"/>
              </a:solidFill>
            </a:endParaRPr>
          </a:p>
          <a:p>
            <a:pPr marL="0" indent="0">
              <a:buFont typeface="Wingdings" pitchFamily="2" charset="2"/>
              <a:buNone/>
            </a:pPr>
            <a:endParaRPr lang="en-GB" sz="1400" dirty="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3"/>
          <a:srcRect l="5518" t="2243" r="6290" b="4391"/>
          <a:stretch/>
        </p:blipFill>
        <p:spPr>
          <a:xfrm>
            <a:off x="2350823" y="1635125"/>
            <a:ext cx="1840224" cy="2813076"/>
          </a:xfrm>
          <a:prstGeom prst="roundRect">
            <a:avLst/>
          </a:prstGeom>
          <a:ln w="3175">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6FDC70E-9C54-492E-8FF4-39D8EA83F375}"/>
              </a:ext>
            </a:extLst>
          </p:cNvPr>
          <p:cNvPicPr>
            <a:picLocks noChangeAspect="1"/>
          </p:cNvPicPr>
          <p:nvPr/>
        </p:nvPicPr>
        <p:blipFill rotWithShape="1">
          <a:blip r:embed="rId4"/>
          <a:srcRect t="8502" b="10594"/>
          <a:stretch/>
        </p:blipFill>
        <p:spPr>
          <a:xfrm>
            <a:off x="6949615" y="1642653"/>
            <a:ext cx="1953646" cy="2805547"/>
          </a:xfrm>
          <a:prstGeom prst="roundRect">
            <a:avLst>
              <a:gd name="adj" fmla="val 5221"/>
            </a:avLst>
          </a:prstGeom>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t>UCAS Quiz</a:t>
            </a:r>
          </a:p>
          <a:p>
            <a:pPr marL="0" indent="0">
              <a:buNone/>
            </a:pPr>
            <a:r>
              <a:rPr lang="en-GB" sz="1800" dirty="0"/>
              <a:t>Find job and career ideas matched to your personality. </a:t>
            </a:r>
          </a:p>
          <a:p>
            <a:pPr marL="0" indent="0">
              <a:buNone/>
            </a:pPr>
            <a:r>
              <a:rPr lang="en-GB" sz="1800" dirty="0"/>
              <a:t>Plus a list of courses previous students studied in order to get there.</a:t>
            </a:r>
          </a:p>
          <a:p>
            <a:pPr marL="0" indent="0">
              <a:buNone/>
            </a:pPr>
            <a:r>
              <a:rPr lang="en-GB" sz="1800" b="1" dirty="0"/>
              <a:t> </a:t>
            </a:r>
          </a:p>
          <a:p>
            <a:pPr marL="0" indent="0">
              <a:buNone/>
            </a:pPr>
            <a:endParaRPr lang="en-GB" sz="1800" b="1" dirty="0"/>
          </a:p>
        </p:txBody>
      </p:sp>
    </p:spTree>
    <p:extLst>
      <p:ext uri="{BB962C8B-B14F-4D97-AF65-F5344CB8AC3E}">
        <p14:creationId xmlns:p14="http://schemas.microsoft.com/office/powerpoint/2010/main" val="282523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770341"/>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558596224"/>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13</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B89DE0C-1C2A-69E1-AB93-61DDBC0D6C09}"/>
              </a:ext>
            </a:extLst>
          </p:cNvPr>
          <p:cNvCxnSpPr/>
          <p:nvPr/>
        </p:nvCxnSpPr>
        <p:spPr>
          <a:xfrm>
            <a:off x="4681470" y="2981459"/>
            <a:ext cx="0" cy="152614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2023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2567256635"/>
              </p:ext>
            </p:extLst>
          </p:nvPr>
        </p:nvGraphicFramePr>
        <p:xfrm>
          <a:off x="287341" y="1538953"/>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14</a:t>
            </a:fld>
            <a:endParaRPr lang="en-US" sz="900" kern="0" dirty="0">
              <a:solidFill>
                <a:srgbClr val="FFFFFF"/>
              </a:solidFill>
              <a:latin typeface="Calibri"/>
            </a:endParaRPr>
          </a:p>
        </p:txBody>
      </p:sp>
      <p:sp>
        <p:nvSpPr>
          <p:cNvPr id="9" name="TextBox 8">
            <a:extLst>
              <a:ext uri="{FF2B5EF4-FFF2-40B4-BE49-F238E27FC236}">
                <a16:creationId xmlns:a16="http://schemas.microsoft.com/office/drawing/2014/main" id="{C97DCDEE-799D-83E0-8D0F-A06DA30C659D}"/>
              </a:ext>
            </a:extLst>
          </p:cNvPr>
          <p:cNvSpPr txBox="1"/>
          <p:nvPr/>
        </p:nvSpPr>
        <p:spPr>
          <a:xfrm>
            <a:off x="2711002" y="4411258"/>
            <a:ext cx="3940936" cy="276999"/>
          </a:xfrm>
          <a:prstGeom prst="rect">
            <a:avLst/>
          </a:prstGeom>
          <a:solidFill>
            <a:srgbClr val="B52539"/>
          </a:solidFill>
          <a:ln>
            <a:solidFill>
              <a:srgbClr val="B52539"/>
            </a:solidFill>
          </a:ln>
        </p:spPr>
        <p:txBody>
          <a:bodyPr wrap="square" rtlCol="0">
            <a:spAutoFit/>
          </a:bodyPr>
          <a:lstStyle/>
          <a:p>
            <a:r>
              <a:rPr lang="en-GB" sz="1200" dirty="0">
                <a:solidFill>
                  <a:schemeClr val="bg1"/>
                </a:solidFill>
              </a:rPr>
              <a:t>Hamilton College S6 Deadline – 9 December where possible</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37" y="181498"/>
            <a:ext cx="3832176" cy="987425"/>
          </a:xfrm>
        </p:spPr>
        <p:txBody>
          <a:bodyPr/>
          <a:lstStyle/>
          <a:p>
            <a:r>
              <a:rPr lang="en-GB" sz="3600" dirty="0"/>
              <a:t>Key facts</a:t>
            </a:r>
            <a:endParaRPr lang="en-GB" dirty="0"/>
          </a:p>
        </p:txBody>
      </p:sp>
      <p:sp>
        <p:nvSpPr>
          <p:cNvPr id="3" name="Picture Placeholder 2">
            <a:extLst>
              <a:ext uri="{FF2B5EF4-FFF2-40B4-BE49-F238E27FC236}">
                <a16:creationId xmlns:a16="http://schemas.microsoft.com/office/drawing/2014/main" id="{FCD01CAF-BFF9-44DC-85C7-4FECD392C066}"/>
              </a:ext>
            </a:extLst>
          </p:cNvPr>
          <p:cNvSpPr>
            <a:spLocks noGrp="1"/>
          </p:cNvSpPr>
          <p:nvPr>
            <p:ph type="pic" idx="1"/>
          </p:nvPr>
        </p:nvSpPr>
        <p:spPr/>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2"/>
          </p:nvPr>
        </p:nvSpPr>
        <p:spPr>
          <a:xfrm>
            <a:off x="287337" y="1321866"/>
            <a:ext cx="4158539" cy="2858691"/>
          </a:xfrm>
        </p:spPr>
        <p:txBody>
          <a:bodyPr>
            <a:noAutofit/>
          </a:bodyPr>
          <a:lstStyle/>
          <a:p>
            <a:pPr marL="342900" indent="-342900">
              <a:lnSpc>
                <a:spcPct val="120000"/>
              </a:lnSpc>
              <a:buClr>
                <a:srgbClr val="34C0C7"/>
              </a:buClr>
              <a:buFont typeface="Wingdings" panose="05000000000000000000" pitchFamily="2" charset="2"/>
              <a:buChar char="§"/>
            </a:pPr>
            <a:r>
              <a:rPr lang="en-GB" sz="1400" dirty="0"/>
              <a:t>To start an application you need a </a:t>
            </a:r>
            <a:r>
              <a:rPr lang="en-GB" sz="1400" b="1" dirty="0">
                <a:solidFill>
                  <a:srgbClr val="FF6451"/>
                </a:solidFill>
              </a:rPr>
              <a:t>UCAS Hub account</a:t>
            </a:r>
            <a:r>
              <a:rPr lang="en-GB" sz="1400" dirty="0"/>
              <a:t>. </a:t>
            </a:r>
          </a:p>
          <a:p>
            <a:pPr marL="342900" indent="-342900">
              <a:lnSpc>
                <a:spcPct val="120000"/>
              </a:lnSpc>
              <a:buClr>
                <a:srgbClr val="34C0C7"/>
              </a:buClr>
              <a:buFont typeface="Wingdings" panose="05000000000000000000" pitchFamily="2" charset="2"/>
              <a:buChar char="§"/>
            </a:pPr>
            <a:r>
              <a:rPr lang="en-GB" sz="1400" dirty="0"/>
              <a:t>Register for UCAS Hub at any time.</a:t>
            </a:r>
          </a:p>
          <a:p>
            <a:pPr marL="342900" indent="-342900">
              <a:lnSpc>
                <a:spcPct val="100000"/>
              </a:lnSpc>
              <a:spcBef>
                <a:spcPts val="600"/>
              </a:spcBef>
              <a:buClr>
                <a:srgbClr val="34C0C7"/>
              </a:buClr>
              <a:buFont typeface="Wingdings" panose="05000000000000000000" pitchFamily="2" charset="2"/>
              <a:buChar char="§"/>
            </a:pPr>
            <a:r>
              <a:rPr lang="en-GB" sz="1400" dirty="0"/>
              <a:t>You have up to </a:t>
            </a:r>
            <a:r>
              <a:rPr lang="en-GB" sz="1400" b="1" dirty="0">
                <a:solidFill>
                  <a:srgbClr val="FF6451"/>
                </a:solidFill>
              </a:rPr>
              <a:t>five</a:t>
            </a:r>
            <a:r>
              <a:rPr lang="en-GB" sz="1400" dirty="0">
                <a:solidFill>
                  <a:srgbClr val="FF6451"/>
                </a:solidFill>
              </a:rPr>
              <a:t> </a:t>
            </a:r>
            <a:r>
              <a:rPr lang="en-GB" sz="1400" b="1" dirty="0">
                <a:solidFill>
                  <a:srgbClr val="FF6451"/>
                </a:solidFill>
              </a:rPr>
              <a:t>choices</a:t>
            </a:r>
            <a:r>
              <a:rPr lang="en-GB" sz="1400" dirty="0"/>
              <a:t>, unless applying to study medicine, veterinary, medicine/science, dentistry – then it’s </a:t>
            </a:r>
            <a:r>
              <a:rPr lang="en-GB" sz="1400" b="1" dirty="0">
                <a:solidFill>
                  <a:srgbClr val="FF6451"/>
                </a:solidFill>
              </a:rPr>
              <a:t>four choices.</a:t>
            </a:r>
          </a:p>
          <a:p>
            <a:pPr marL="342900" indent="-342900">
              <a:lnSpc>
                <a:spcPct val="100000"/>
              </a:lnSpc>
              <a:spcBef>
                <a:spcPts val="600"/>
              </a:spcBef>
              <a:buClr>
                <a:srgbClr val="34C0C7"/>
              </a:buClr>
              <a:buFont typeface="Wingdings" panose="05000000000000000000" pitchFamily="2" charset="2"/>
              <a:buChar char="§"/>
            </a:pPr>
            <a:r>
              <a:rPr lang="en-GB" sz="1400" dirty="0"/>
              <a:t>Y</a:t>
            </a:r>
            <a:r>
              <a:rPr lang="en-GB" sz="1400" dirty="0">
                <a:solidFill>
                  <a:schemeClr val="tx1"/>
                </a:solidFill>
              </a:rPr>
              <a:t>ou</a:t>
            </a:r>
            <a:r>
              <a:rPr lang="en-GB" sz="1400" dirty="0">
                <a:solidFill>
                  <a:srgbClr val="FF6451"/>
                </a:solidFill>
              </a:rPr>
              <a:t> </a:t>
            </a:r>
            <a:r>
              <a:rPr lang="en-GB" sz="1400" b="1" dirty="0">
                <a:solidFill>
                  <a:srgbClr val="FF6451"/>
                </a:solidFill>
                <a:cs typeface="Calibri Light" panose="020F0302020204030204" pitchFamily="34" charset="0"/>
              </a:rPr>
              <a:t>can’t</a:t>
            </a:r>
            <a:r>
              <a:rPr lang="en-GB" sz="1400" dirty="0">
                <a:solidFill>
                  <a:srgbClr val="FF6451"/>
                </a:solidFill>
                <a:cs typeface="Calibri Light" panose="020F0302020204030204" pitchFamily="34" charset="0"/>
              </a:rPr>
              <a:t> apply to </a:t>
            </a:r>
            <a:r>
              <a:rPr lang="en-GB" sz="1400" b="1" dirty="0">
                <a:solidFill>
                  <a:srgbClr val="FF6451"/>
                </a:solidFill>
                <a:cs typeface="Calibri" panose="020F0502020204030204" pitchFamily="34" charset="0"/>
              </a:rPr>
              <a:t>BOTH</a:t>
            </a:r>
            <a:r>
              <a:rPr lang="en-GB" sz="1400" dirty="0">
                <a:solidFill>
                  <a:srgbClr val="FF6451"/>
                </a:solidFill>
              </a:rPr>
              <a:t> </a:t>
            </a:r>
            <a:r>
              <a:rPr lang="en-GB" sz="1400" dirty="0"/>
              <a:t>Oxford and Cambridge. </a:t>
            </a:r>
          </a:p>
          <a:p>
            <a:pPr marL="342900" indent="-342900">
              <a:lnSpc>
                <a:spcPct val="100000"/>
              </a:lnSpc>
              <a:spcBef>
                <a:spcPts val="600"/>
              </a:spcBef>
              <a:buClr>
                <a:srgbClr val="34C0C7"/>
              </a:buClr>
              <a:buFont typeface="Wingdings" panose="05000000000000000000" pitchFamily="2" charset="2"/>
              <a:buChar char="§"/>
            </a:pPr>
            <a:r>
              <a:rPr lang="en-GB" sz="1400" dirty="0"/>
              <a:t>Applying </a:t>
            </a:r>
            <a:r>
              <a:rPr lang="en-GB" sz="1400" b="1" dirty="0">
                <a:solidFill>
                  <a:srgbClr val="FF6451"/>
                </a:solidFill>
              </a:rPr>
              <a:t>costs</a:t>
            </a:r>
            <a:r>
              <a:rPr lang="en-GB" sz="1400" dirty="0"/>
              <a:t> £22.50 for 1 choice, or £27 for multiple choices. </a:t>
            </a:r>
          </a:p>
          <a:p>
            <a:pPr marL="342900" indent="-342900">
              <a:lnSpc>
                <a:spcPct val="100000"/>
              </a:lnSpc>
              <a:spcBef>
                <a:spcPts val="600"/>
              </a:spcBef>
              <a:buClr>
                <a:srgbClr val="34C0C7"/>
              </a:buClr>
              <a:buFont typeface="Wingdings" panose="05000000000000000000" pitchFamily="2" charset="2"/>
              <a:buChar char="§"/>
            </a:pPr>
            <a:r>
              <a:rPr lang="en-GB" sz="1400" dirty="0"/>
              <a:t>Apply by the </a:t>
            </a:r>
            <a:r>
              <a:rPr lang="en-GB" sz="1400" b="1" dirty="0">
                <a:solidFill>
                  <a:srgbClr val="FF6451"/>
                </a:solidFill>
              </a:rPr>
              <a:t>equal consideration date – 25 January 2023. </a:t>
            </a:r>
          </a:p>
          <a:p>
            <a:pPr marL="342900" indent="-342900">
              <a:lnSpc>
                <a:spcPct val="120000"/>
              </a:lnSpc>
              <a:buClr>
                <a:srgbClr val="34C0C7"/>
              </a:buClr>
              <a:buFont typeface="Wingdings" panose="05000000000000000000" pitchFamily="2" charset="2"/>
              <a:buChar char="§"/>
            </a:pPr>
            <a:r>
              <a:rPr lang="en-GB" sz="1400" dirty="0"/>
              <a:t>Universities and colleges </a:t>
            </a:r>
            <a:r>
              <a:rPr lang="en-GB" sz="1400" b="1" dirty="0">
                <a:solidFill>
                  <a:srgbClr val="FF6451"/>
                </a:solidFill>
              </a:rPr>
              <a:t>can’t see </a:t>
            </a:r>
            <a:r>
              <a:rPr lang="en-GB" sz="1400" dirty="0"/>
              <a:t>your other choices when you apply.</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6" name="Picture 4">
            <a:extLst>
              <a:ext uri="{FF2B5EF4-FFF2-40B4-BE49-F238E27FC236}">
                <a16:creationId xmlns:a16="http://schemas.microsoft.com/office/drawing/2014/main" id="{0D1107EC-8D93-45F1-99D6-A7A1EB7B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97" y="1132207"/>
            <a:ext cx="2408602" cy="3238010"/>
          </a:xfrm>
          <a:prstGeom prst="roundRect">
            <a:avLst>
              <a:gd name="adj" fmla="val 11431"/>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743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you’re applying with the help of a school, college or centre you should enter their ‘</a:t>
            </a:r>
            <a:r>
              <a:rPr lang="en-GB" sz="1400" b="1" i="0" dirty="0">
                <a:solidFill>
                  <a:schemeClr val="accent1"/>
                </a:solidFill>
                <a:effectLst/>
                <a:latin typeface="+mj-lt"/>
              </a:rPr>
              <a:t>buzzword</a:t>
            </a:r>
            <a:r>
              <a:rPr lang="en-GB" sz="1400" b="0" i="0" dirty="0">
                <a:solidFill>
                  <a:srgbClr val="333333"/>
                </a:solidFill>
                <a:effectLst/>
                <a:latin typeface="+mj-lt"/>
              </a:rPr>
              <a:t>’ to link your application to them – HCDegree2023.</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62675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dirty="0">
                <a:solidFill>
                  <a:srgbClr val="1E2834"/>
                </a:solidFill>
              </a:rPr>
              <a:t>Application</a:t>
            </a:r>
            <a:endParaRPr lang="en-GB" dirty="0">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Personal details</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Contact and residency details</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Nationality details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Supporting information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English language skills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Finance and funding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Diversity and inclusion*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ea typeface="MS PGothic"/>
                <a:cs typeface="Calibri"/>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lstStyle/>
          <a:p>
            <a:r>
              <a:rPr lang="en-GB" dirty="0"/>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12 September 2022</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18</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ea typeface="MS PGothic"/>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a:ea typeface="MS PGothic"/>
                <a:cs typeface="Calibri"/>
              </a:rPr>
              <a:t>Extra activities* </a:t>
            </a: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4265166"/>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 (for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19</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148B2-0A76-4C9A-983E-10B4CD6E91DC}"/>
              </a:ext>
            </a:extLst>
          </p:cNvPr>
          <p:cNvSpPr>
            <a:spLocks noGrp="1"/>
          </p:cNvSpPr>
          <p:nvPr>
            <p:ph type="body" idx="1"/>
          </p:nvPr>
        </p:nvSpPr>
        <p:spPr>
          <a:xfrm>
            <a:off x="287338" y="2220011"/>
            <a:ext cx="3868340" cy="410883"/>
          </a:xfrm>
        </p:spPr>
        <p:txBody>
          <a:bodyPr/>
          <a:lstStyle/>
          <a:p>
            <a:r>
              <a:rPr lang="en-GB" dirty="0"/>
              <a:t>UCAS does: </a:t>
            </a:r>
          </a:p>
        </p:txBody>
      </p:sp>
      <p:sp>
        <p:nvSpPr>
          <p:cNvPr id="3" name="Content Placeholder 2">
            <a:extLst>
              <a:ext uri="{FF2B5EF4-FFF2-40B4-BE49-F238E27FC236}">
                <a16:creationId xmlns:a16="http://schemas.microsoft.com/office/drawing/2014/main" id="{0D693E9A-E774-45F1-8852-8574ABE5CAA2}"/>
              </a:ext>
            </a:extLst>
          </p:cNvPr>
          <p:cNvSpPr>
            <a:spLocks noGrp="1"/>
          </p:cNvSpPr>
          <p:nvPr>
            <p:ph sz="half" idx="2"/>
          </p:nvPr>
        </p:nvSpPr>
        <p:spPr>
          <a:xfrm>
            <a:off x="287339" y="2695467"/>
            <a:ext cx="3868340" cy="1903085"/>
          </a:xfrm>
        </p:spPr>
        <p:txBody>
          <a:bodyPr/>
          <a:lstStyle/>
          <a:p>
            <a:pPr>
              <a:spcBef>
                <a:spcPts val="600"/>
              </a:spcBef>
              <a:spcAft>
                <a:spcPts val="600"/>
              </a:spcAft>
              <a:defRPr/>
            </a:pPr>
            <a:r>
              <a:rPr lang="en-GB" sz="1600" dirty="0">
                <a:latin typeface="+mj-lt"/>
              </a:rPr>
              <a:t>provide information, advice, and support</a:t>
            </a:r>
          </a:p>
          <a:p>
            <a:pPr>
              <a:spcBef>
                <a:spcPts val="600"/>
              </a:spcBef>
              <a:spcAft>
                <a:spcPts val="600"/>
              </a:spcAft>
              <a:defRPr/>
            </a:pPr>
            <a:r>
              <a:rPr lang="en-GB" sz="1600" dirty="0">
                <a:latin typeface="+mj-lt"/>
              </a:rPr>
              <a:t>process applications </a:t>
            </a:r>
          </a:p>
          <a:p>
            <a:pPr>
              <a:spcBef>
                <a:spcPts val="600"/>
              </a:spcBef>
              <a:spcAft>
                <a:spcPts val="600"/>
              </a:spcAft>
              <a:defRPr/>
            </a:pPr>
            <a:r>
              <a:rPr lang="en-GB" sz="1600" dirty="0"/>
              <a:t>complete f</a:t>
            </a:r>
            <a:r>
              <a:rPr lang="en-GB" sz="1600" dirty="0">
                <a:latin typeface="+mj-lt"/>
              </a:rPr>
              <a:t>raud and verification checks</a:t>
            </a:r>
          </a:p>
          <a:p>
            <a:pPr>
              <a:spcBef>
                <a:spcPts val="600"/>
              </a:spcBef>
              <a:spcAft>
                <a:spcPts val="600"/>
              </a:spcAft>
              <a:defRPr/>
            </a:pPr>
            <a:r>
              <a:rPr lang="en-GB" sz="1600" dirty="0">
                <a:latin typeface="+mj-lt"/>
              </a:rPr>
              <a:t>take part in education sector engagement</a:t>
            </a:r>
          </a:p>
          <a:p>
            <a:endParaRPr lang="en-GB" dirty="0"/>
          </a:p>
        </p:txBody>
      </p:sp>
      <p:sp>
        <p:nvSpPr>
          <p:cNvPr id="4" name="Text Placeholder 3">
            <a:extLst>
              <a:ext uri="{FF2B5EF4-FFF2-40B4-BE49-F238E27FC236}">
                <a16:creationId xmlns:a16="http://schemas.microsoft.com/office/drawing/2014/main" id="{AA9EAFD0-5472-4FBC-9F03-15AA3A435C4C}"/>
              </a:ext>
            </a:extLst>
          </p:cNvPr>
          <p:cNvSpPr>
            <a:spLocks noGrp="1"/>
          </p:cNvSpPr>
          <p:nvPr>
            <p:ph type="body" sz="quarter" idx="3"/>
          </p:nvPr>
        </p:nvSpPr>
        <p:spPr>
          <a:xfrm>
            <a:off x="4572001" y="2220011"/>
            <a:ext cx="3887391" cy="410883"/>
          </a:xfrm>
        </p:spPr>
        <p:txBody>
          <a:bodyPr/>
          <a:lstStyle/>
          <a:p>
            <a:r>
              <a:rPr lang="en-GB" dirty="0"/>
              <a:t>UCAS doesn’t:</a:t>
            </a:r>
          </a:p>
        </p:txBody>
      </p:sp>
      <p:sp>
        <p:nvSpPr>
          <p:cNvPr id="5" name="Content Placeholder 4">
            <a:extLst>
              <a:ext uri="{FF2B5EF4-FFF2-40B4-BE49-F238E27FC236}">
                <a16:creationId xmlns:a16="http://schemas.microsoft.com/office/drawing/2014/main" id="{42C61D04-C9E2-432C-A764-49FA3967FC3F}"/>
              </a:ext>
            </a:extLst>
          </p:cNvPr>
          <p:cNvSpPr>
            <a:spLocks noGrp="1"/>
          </p:cNvSpPr>
          <p:nvPr>
            <p:ph sz="quarter" idx="4"/>
          </p:nvPr>
        </p:nvSpPr>
        <p:spPr>
          <a:xfrm>
            <a:off x="4572001" y="2695465"/>
            <a:ext cx="3944541" cy="1672253"/>
          </a:xfrm>
        </p:spPr>
        <p:txBody>
          <a:bodyPr/>
          <a:lstStyle/>
          <a:p>
            <a:r>
              <a:rPr lang="en-GB" sz="1600" dirty="0"/>
              <a:t>make decisions or offers</a:t>
            </a:r>
          </a:p>
          <a:p>
            <a:r>
              <a:rPr lang="en-GB" sz="1600" dirty="0"/>
              <a:t>set entry requirements </a:t>
            </a:r>
          </a:p>
          <a:p>
            <a:r>
              <a:rPr lang="en-GB" sz="1600" dirty="0"/>
              <a:t>advise on finance</a:t>
            </a:r>
          </a:p>
          <a:p>
            <a:r>
              <a:rPr lang="en-GB" sz="1600" dirty="0"/>
              <a:t>advise on immigration or visas for individuals</a:t>
            </a:r>
          </a:p>
          <a:p>
            <a:endParaRPr lang="en-GB" dirty="0"/>
          </a:p>
        </p:txBody>
      </p:sp>
      <p:sp>
        <p:nvSpPr>
          <p:cNvPr id="6" name="Date Placeholder 5">
            <a:extLst>
              <a:ext uri="{FF2B5EF4-FFF2-40B4-BE49-F238E27FC236}">
                <a16:creationId xmlns:a16="http://schemas.microsoft.com/office/drawing/2014/main" id="{B195BFEB-F0F1-4E6E-A281-64A8CD1408C2}"/>
              </a:ext>
            </a:extLst>
          </p:cNvPr>
          <p:cNvSpPr>
            <a:spLocks noGrp="1"/>
          </p:cNvSpPr>
          <p:nvPr>
            <p:ph type="dt" sz="half" idx="10"/>
          </p:nvPr>
        </p:nvSpPr>
        <p:spPr/>
        <p:txBody>
          <a:bodyPr/>
          <a:lstStyle/>
          <a:p>
            <a:fld id="{E13ED7F5-D386-9F4E-93F6-FF04FAB3DF3D}" type="datetime4">
              <a:rPr lang="en-GB" smtClean="0"/>
              <a:t>12 September 2022</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11"/>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12"/>
          </p:nvPr>
        </p:nvSpPr>
        <p:spPr/>
        <p:txBody>
          <a:bodyPr/>
          <a:lstStyle/>
          <a:p>
            <a:r>
              <a:rPr lang="en-US" dirty="0"/>
              <a:t>Security marking: </a:t>
            </a:r>
            <a:r>
              <a:rPr lang="en-US" b="1" dirty="0"/>
              <a:t>PUBLIC</a:t>
            </a:r>
          </a:p>
        </p:txBody>
      </p:sp>
      <p:sp>
        <p:nvSpPr>
          <p:cNvPr id="9" name="Title 8">
            <a:extLst>
              <a:ext uri="{FF2B5EF4-FFF2-40B4-BE49-F238E27FC236}">
                <a16:creationId xmlns:a16="http://schemas.microsoft.com/office/drawing/2014/main" id="{1019B8D0-0021-44D9-B2C5-4EDA505BE45F}"/>
              </a:ext>
            </a:extLst>
          </p:cNvPr>
          <p:cNvSpPr>
            <a:spLocks noGrp="1"/>
          </p:cNvSpPr>
          <p:nvPr>
            <p:ph type="title"/>
          </p:nvPr>
        </p:nvSpPr>
        <p:spPr>
          <a:xfrm>
            <a:off x="287337" y="283727"/>
            <a:ext cx="7610869" cy="1019027"/>
          </a:xfrm>
        </p:spPr>
        <p:txBody>
          <a:bodyPr/>
          <a:lstStyle/>
          <a:p>
            <a:r>
              <a:rPr lang="en-GB" dirty="0"/>
              <a:t>What is UCAS?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264993" y="1436051"/>
            <a:ext cx="8614013" cy="646331"/>
          </a:xfrm>
          <a:prstGeom prst="rect">
            <a:avLst/>
          </a:prstGeom>
          <a:noFill/>
        </p:spPr>
        <p:txBody>
          <a:bodyPr wrap="square">
            <a:spAutoFit/>
          </a:bodyPr>
          <a:lstStyle/>
          <a:p>
            <a:r>
              <a:rPr lang="en-GB" dirty="0">
                <a:latin typeface="Calibri Light" panose="020F0302020204030204" pitchFamily="34" charset="0"/>
              </a:rPr>
              <a:t>UCAS is an independent charity providing information, advice and admissions services. We’re there to help people figure out what the next step in education might be. </a:t>
            </a:r>
          </a:p>
        </p:txBody>
      </p:sp>
    </p:spTree>
    <p:extLst>
      <p:ext uri="{BB962C8B-B14F-4D97-AF65-F5344CB8AC3E}">
        <p14:creationId xmlns:p14="http://schemas.microsoft.com/office/powerpoint/2010/main" val="21854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 September 2022</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1732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kern="0" smtClean="0">
                <a:solidFill>
                  <a:srgbClr val="1F2834"/>
                </a:solidFill>
                <a:latin typeface="Calibri"/>
              </a:rPr>
              <a:t>21</a:t>
            </a:fld>
            <a:endParaRPr lang="en-US" sz="900" kern="0" dirty="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3424663" y="1160001"/>
            <a:ext cx="5305891" cy="3625850"/>
          </a:xfrm>
        </p:spPr>
        <p:txBody>
          <a:bodyPr>
            <a:noAutofit/>
          </a:bodyPr>
          <a:lstStyle/>
          <a:p>
            <a:pPr lvl="0">
              <a:spcBef>
                <a:spcPts val="600"/>
              </a:spcBef>
              <a:spcAft>
                <a:spcPts val="600"/>
              </a:spcAft>
              <a:buNone/>
            </a:pPr>
            <a:r>
              <a:rPr lang="en-US" sz="1800" dirty="0"/>
              <a:t>Head to UCAS Hub to:  </a:t>
            </a:r>
          </a:p>
          <a:p>
            <a:pPr lvl="0">
              <a:spcBef>
                <a:spcPts val="300"/>
              </a:spcBef>
              <a:spcAft>
                <a:spcPts val="300"/>
              </a:spcAft>
              <a:buClr>
                <a:srgbClr val="FBC652"/>
              </a:buClr>
            </a:pPr>
            <a:r>
              <a:rPr lang="en-GB" sz="1800" dirty="0"/>
              <a:t>follow its progress 24/7</a:t>
            </a:r>
          </a:p>
          <a:p>
            <a:pPr lvl="0">
              <a:spcBef>
                <a:spcPts val="300"/>
              </a:spcBef>
              <a:spcAft>
                <a:spcPts val="300"/>
              </a:spcAft>
              <a:buClr>
                <a:srgbClr val="FBC652"/>
              </a:buClr>
            </a:pPr>
            <a:r>
              <a:rPr lang="en-GB" sz="1800" dirty="0"/>
              <a:t>see choices and personal information</a:t>
            </a:r>
          </a:p>
          <a:p>
            <a:pPr lvl="0">
              <a:spcBef>
                <a:spcPts val="300"/>
              </a:spcBef>
              <a:spcAft>
                <a:spcPts val="300"/>
              </a:spcAft>
              <a:buClr>
                <a:srgbClr val="FBC652"/>
              </a:buClr>
            </a:pPr>
            <a:r>
              <a:rPr lang="en-GB" sz="1800" dirty="0"/>
              <a:t>view offers</a:t>
            </a:r>
          </a:p>
          <a:p>
            <a:pPr lvl="0">
              <a:spcBef>
                <a:spcPts val="300"/>
              </a:spcBef>
              <a:spcAft>
                <a:spcPts val="300"/>
              </a:spcAft>
              <a:buClr>
                <a:srgbClr val="FBC652"/>
              </a:buClr>
            </a:pPr>
            <a:r>
              <a:rPr lang="en-GB" sz="1800" dirty="0"/>
              <a:t>reply to offers online</a:t>
            </a:r>
          </a:p>
          <a:p>
            <a:pPr lvl="0">
              <a:spcBef>
                <a:spcPts val="300"/>
              </a:spcBef>
              <a:spcAft>
                <a:spcPts val="300"/>
              </a:spcAft>
              <a:buClr>
                <a:srgbClr val="836CD8"/>
              </a:buClr>
              <a:buFont typeface="Arial" pitchFamily="34"/>
              <a:buChar char="•"/>
            </a:pPr>
            <a:endParaRPr lang="en-GB" sz="1800" dirty="0"/>
          </a:p>
          <a:p>
            <a:pPr marL="358773" lvl="0" indent="-358773">
              <a:spcBef>
                <a:spcPts val="300"/>
              </a:spcBef>
              <a:spcAft>
                <a:spcPts val="300"/>
              </a:spcAft>
              <a:buNone/>
            </a:pPr>
            <a:r>
              <a:rPr lang="en-GB" sz="1800" dirty="0"/>
              <a:t>One of three decisions will be made:</a:t>
            </a:r>
          </a:p>
          <a:p>
            <a:pPr>
              <a:spcBef>
                <a:spcPts val="300"/>
              </a:spcBef>
              <a:spcAft>
                <a:spcPts val="300"/>
              </a:spcAft>
              <a:buClr>
                <a:srgbClr val="FBC652"/>
              </a:buClr>
            </a:pPr>
            <a:r>
              <a:rPr lang="en-GB" sz="1800" dirty="0"/>
              <a:t>unconditional offer</a:t>
            </a:r>
          </a:p>
          <a:p>
            <a:pPr>
              <a:spcBef>
                <a:spcPts val="300"/>
              </a:spcBef>
              <a:spcAft>
                <a:spcPts val="300"/>
              </a:spcAft>
              <a:buClr>
                <a:srgbClr val="FBC652"/>
              </a:buClr>
            </a:pPr>
            <a:r>
              <a:rPr lang="en-GB" sz="1800" dirty="0"/>
              <a:t>conditional offer</a:t>
            </a:r>
          </a:p>
          <a:p>
            <a:pPr>
              <a:spcBef>
                <a:spcPts val="300"/>
              </a:spcBef>
              <a:spcAft>
                <a:spcPts val="300"/>
              </a:spcAft>
              <a:buClr>
                <a:srgbClr val="FBC652"/>
              </a:buClr>
            </a:pPr>
            <a:r>
              <a:rPr lang="en-GB" sz="1800" dirty="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337468" y="0"/>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bg1"/>
                </a:solidFill>
              </a:rPr>
              <a:t>Tracking applications</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72865" y="1160001"/>
            <a:ext cx="2117632" cy="3333698"/>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dirty="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38" y="1441285"/>
            <a:ext cx="3832177" cy="2769989"/>
          </a:xfrm>
        </p:spPr>
        <p:txBody>
          <a:bodyPr/>
          <a:lstStyle/>
          <a:p>
            <a:pPr lvl="0" defTabSz="914400">
              <a:lnSpc>
                <a:spcPct val="100000"/>
              </a:lnSpc>
              <a:spcAft>
                <a:spcPts val="600"/>
              </a:spcAft>
              <a:tabLst>
                <a:tab pos="1003297" algn="l"/>
                <a:tab pos="1346197" algn="l"/>
                <a:tab pos="1663695" algn="l"/>
              </a:tabLst>
            </a:pPr>
            <a:r>
              <a:rPr lang="en-US" sz="1400" dirty="0"/>
              <a:t>Once decisions have been made on all choices, two can be chosen: </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dirty="0"/>
              <a:t>one as a ‘firm’ acceptance – first choice</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dirty="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t>Any remaining offers must be declined. </a:t>
            </a:r>
          </a:p>
          <a:p>
            <a:pPr lvl="0" defTabSz="914400">
              <a:lnSpc>
                <a:spcPct val="100000"/>
              </a:lnSpc>
              <a:spcAft>
                <a:spcPts val="600"/>
              </a:spcAft>
              <a:tabLst>
                <a:tab pos="1003297" algn="l"/>
                <a:tab pos="1346197" algn="l"/>
                <a:tab pos="1663695" algn="l"/>
              </a:tabLst>
            </a:pPr>
            <a:r>
              <a:rPr lang="en-US" sz="1400" dirty="0"/>
              <a:t>Once all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22</a:t>
            </a:fld>
            <a:endParaRPr lang="en-US" sz="900" kern="0" dirty="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dirty="0"/>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p:txBody>
          <a:bodyPr>
            <a:normAutofit fontScale="92500" lnSpcReduction="10000"/>
          </a:bodyPr>
          <a:lstStyle/>
          <a:p>
            <a:pPr marL="0" indent="0" defTabSz="914400">
              <a:spcBef>
                <a:spcPts val="200"/>
              </a:spcBef>
              <a:buNone/>
            </a:pPr>
            <a:r>
              <a:rPr lang="en-US" sz="1700" b="1" dirty="0"/>
              <a:t>Extra </a:t>
            </a:r>
            <a:r>
              <a:rPr lang="en-US" sz="1700" dirty="0"/>
              <a:t>(23 Feb – 4 Jul)</a:t>
            </a:r>
          </a:p>
          <a:p>
            <a:pPr marL="285750" indent="-285750" defTabSz="914400">
              <a:spcBef>
                <a:spcPts val="600"/>
              </a:spcBef>
              <a:spcAft>
                <a:spcPts val="600"/>
              </a:spcAft>
              <a:buClr>
                <a:srgbClr val="836CD8"/>
              </a:buClr>
              <a:buFont typeface="Wingdings" panose="05000000000000000000" pitchFamily="2" charset="2"/>
              <a:buChar char="§"/>
            </a:pPr>
            <a:r>
              <a:rPr lang="en-US" sz="1600" dirty="0"/>
              <a:t>Used all five choices and had no offers. </a:t>
            </a:r>
          </a:p>
          <a:p>
            <a:pPr marL="285750" indent="-285750" defTabSz="914400">
              <a:spcBef>
                <a:spcPts val="600"/>
              </a:spcBef>
              <a:spcAft>
                <a:spcPts val="600"/>
              </a:spcAft>
              <a:buClr>
                <a:srgbClr val="836CD8"/>
              </a:buClr>
              <a:buFont typeface="Wingdings" panose="05000000000000000000" pitchFamily="2" charset="2"/>
              <a:buChar char="§"/>
            </a:pPr>
            <a:r>
              <a:rPr lang="en-US" sz="1600" dirty="0"/>
              <a:t>Add Extra choices for consideration one at a time.</a:t>
            </a:r>
          </a:p>
          <a:p>
            <a:pPr marL="0" lvl="1" defTabSz="914400">
              <a:spcBef>
                <a:spcPts val="200"/>
              </a:spcBef>
            </a:pPr>
            <a:endParaRPr lang="en-US" sz="1500" dirty="0">
              <a:latin typeface="+mj-lt"/>
            </a:endParaRPr>
          </a:p>
          <a:p>
            <a:pPr marL="0" lvl="0" indent="0" defTabSz="914400">
              <a:spcBef>
                <a:spcPts val="200"/>
              </a:spcBef>
              <a:buNone/>
            </a:pPr>
            <a:r>
              <a:rPr lang="en-US" sz="1700" b="1" dirty="0">
                <a:latin typeface="+mj-lt"/>
              </a:rPr>
              <a:t>Clearing</a:t>
            </a:r>
            <a:r>
              <a:rPr lang="en-US" sz="1700" dirty="0">
                <a:latin typeface="+mj-lt"/>
              </a:rPr>
              <a:t> (5 Jul – 17 Oct)</a:t>
            </a:r>
            <a:endParaRPr lang="en-US" sz="1700" dirty="0">
              <a:latin typeface="+mj-lt"/>
              <a:cs typeface="Calibri Light"/>
            </a:endParaRPr>
          </a:p>
          <a:p>
            <a:pPr marL="285750" lvl="0" indent="-285750" defTabSz="914400">
              <a:spcBef>
                <a:spcPts val="600"/>
              </a:spcBef>
              <a:spcAft>
                <a:spcPts val="600"/>
              </a:spcAft>
              <a:buClr>
                <a:srgbClr val="836CD8"/>
              </a:buClr>
              <a:buFont typeface="Wingdings" panose="05000000000000000000" pitchFamily="2" charset="2"/>
              <a:buChar char="§"/>
            </a:pPr>
            <a:r>
              <a:rPr lang="en-US" sz="1600" dirty="0"/>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t>Find vacancies from 5 July and add a Clearing choice to your application.  </a:t>
            </a:r>
          </a:p>
          <a:p>
            <a:endParaRPr lang="en-GB" dirty="0"/>
          </a:p>
        </p:txBody>
      </p:sp>
    </p:spTree>
    <p:custDataLst>
      <p:tags r:id="rId1"/>
    </p:custDataLst>
    <p:extLst>
      <p:ext uri="{BB962C8B-B14F-4D97-AF65-F5344CB8AC3E}">
        <p14:creationId xmlns:p14="http://schemas.microsoft.com/office/powerpoint/2010/main" val="1364505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374048" y="465849"/>
            <a:ext cx="3832176" cy="987425"/>
          </a:xfrm>
        </p:spPr>
        <p:txBody>
          <a:bodyPr>
            <a:normAutofit fontScale="90000"/>
          </a:bodyPr>
          <a:lstStyle/>
          <a:p>
            <a:r>
              <a:rPr lang="en-GB" sz="3600" dirty="0"/>
              <a:t>What can students </a:t>
            </a:r>
            <a:br>
              <a:rPr lang="en-GB" sz="3600" dirty="0"/>
            </a:br>
            <a:r>
              <a:rPr lang="en-GB" sz="3600" dirty="0"/>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287341" y="1635125"/>
            <a:ext cx="3832175" cy="2858691"/>
          </a:xfrm>
        </p:spPr>
        <p:txBody>
          <a:bodyPr>
            <a:normAutofit fontScale="62500" lnSpcReduction="20000"/>
          </a:bodyPr>
          <a:lstStyle/>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research, research, research</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attend open days and events – including online</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Wider curricular and super curricular activities</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work experience</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volunteering</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independent learning outside the curriculum (MOOCs)</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focus on this year’s studies</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Reading texts, articles </a:t>
            </a:r>
            <a:r>
              <a:rPr lang="en-US" sz="1800" dirty="0" err="1"/>
              <a:t>etc</a:t>
            </a:r>
            <a:r>
              <a:rPr lang="en-US" sz="1800" dirty="0"/>
              <a:t> outside their normal curriculum</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24</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idx="4294967295"/>
          </p:nvPr>
        </p:nvSpPr>
        <p:spPr>
          <a:xfrm>
            <a:off x="286755" y="-86859"/>
            <a:ext cx="8228013" cy="1069975"/>
          </a:xfrm>
        </p:spPr>
        <p:txBody>
          <a:bodyPr>
            <a:normAutofit/>
          </a:bodyPr>
          <a:lstStyle/>
          <a:p>
            <a:r>
              <a:rPr lang="en-GB"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1526968579"/>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595582"/>
          </a:xfrm>
        </p:spPr>
        <p:txBody>
          <a:bodyPr/>
          <a:lstStyle/>
          <a:p>
            <a:pPr marL="0" lvl="0" indent="0">
              <a:buNone/>
            </a:pPr>
            <a:endParaRPr lang="en-GB" sz="1600" b="1" dirty="0"/>
          </a:p>
          <a:p>
            <a:pPr marL="0" lvl="0" indent="0">
              <a:buNone/>
            </a:pPr>
            <a:r>
              <a:rPr lang="en-GB" sz="1800" b="1" dirty="0"/>
              <a:t>UCAS Customer Experience Centre:</a:t>
            </a:r>
          </a:p>
          <a:p>
            <a:pPr marL="0" lvl="0" indent="0">
              <a:buNone/>
            </a:pPr>
            <a:r>
              <a:rPr lang="en-GB" sz="1800" dirty="0"/>
              <a:t>0371 468 0 468</a:t>
            </a:r>
          </a:p>
          <a:p>
            <a:pPr marL="0" lvl="0" indent="0">
              <a:buNone/>
            </a:pPr>
            <a:endParaRPr lang="en-GB" sz="800" b="1" dirty="0"/>
          </a:p>
          <a:p>
            <a:pPr marL="0" lvl="0" indent="0">
              <a:buNone/>
            </a:pPr>
            <a:r>
              <a:rPr lang="en-GB" sz="1800" b="1" dirty="0"/>
              <a:t>From outside the UK:</a:t>
            </a:r>
          </a:p>
          <a:p>
            <a:pPr marL="0" lvl="0" indent="0">
              <a:buNone/>
            </a:pPr>
            <a:r>
              <a:rPr lang="en-GB" sz="1800" dirty="0"/>
              <a:t>+44 330 3330 230</a:t>
            </a:r>
          </a:p>
          <a:p>
            <a:pPr marL="0" lvl="0" indent="0">
              <a:buNone/>
            </a:pPr>
            <a:endParaRPr lang="en-US" sz="800" dirty="0"/>
          </a:p>
          <a:p>
            <a:pPr marL="0" lvl="0" indent="0">
              <a:buNone/>
            </a:pPr>
            <a:r>
              <a:rPr lang="en-US" sz="1800" dirty="0"/>
              <a:t>Monday to Friday, 08:30 – 18:00 (UK time)</a:t>
            </a:r>
            <a:endParaRPr lang="en-GB" sz="1800" dirty="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dirty="0">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26</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4">
                    <a:extLst>
                      <a:ext uri="{A12FA001-AC4F-418D-AE19-62706E023703}">
                        <ahyp:hlinkClr xmlns:ahyp="http://schemas.microsoft.com/office/drawing/2018/hyperlinkcolor" val="tx"/>
                      </a:ext>
                    </a:extLst>
                  </a:hlinkClick>
                </a:rPr>
                <a:t>facebook.com/</a:t>
              </a:r>
              <a:r>
                <a:rPr lang="en-GB" sz="1400" b="0" i="0" u="none" strike="noStrike" kern="1200" cap="none" spc="0" baseline="0" dirty="0" err="1">
                  <a:solidFill>
                    <a:schemeClr val="bg1"/>
                  </a:solidFill>
                  <a:uFillTx/>
                  <a:latin typeface="Calibri Light"/>
                  <a:hlinkClick r:id="rId4">
                    <a:extLst>
                      <a:ext uri="{A12FA001-AC4F-418D-AE19-62706E023703}">
                        <ahyp:hlinkClr xmlns:ahyp="http://schemas.microsoft.com/office/drawing/2018/hyperlinkcolor" val="tx"/>
                      </a:ext>
                    </a:extLst>
                  </a:hlinkClick>
                </a:rPr>
                <a:t>ucasonline</a:t>
              </a:r>
              <a:r>
                <a:rPr lang="en-GB" sz="1400" b="0" i="0" u="none" strike="noStrike" kern="1200" cap="none" spc="0" baseline="0" dirty="0">
                  <a:solidFill>
                    <a:schemeClr val="bg1"/>
                  </a:solidFill>
                  <a:uFillTx/>
                  <a:latin typeface="Calibri Light"/>
                </a:rPr>
                <a:t>  </a:t>
              </a:r>
              <a:endParaRPr lang="en-GB" sz="1400" b="0" i="0" u="none" strike="noStrike" kern="1200" cap="none" spc="0" baseline="0" dirty="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5">
                    <a:extLst>
                      <a:ext uri="{A12FA001-AC4F-418D-AE19-62706E023703}">
                        <ahyp:hlinkClr xmlns:ahyp="http://schemas.microsoft.com/office/drawing/2018/hyperlinkcolor" val="tx"/>
                      </a:ext>
                    </a:extLst>
                  </a:hlinkClick>
                </a:rPr>
                <a:t>twitter.com/</a:t>
              </a:r>
              <a:r>
                <a:rPr lang="en-GB" sz="1400" b="0" i="0" u="none" strike="noStrike" kern="1200" cap="none" spc="0" baseline="0" dirty="0" err="1">
                  <a:solidFill>
                    <a:schemeClr val="bg1"/>
                  </a:solidFill>
                  <a:uFillTx/>
                  <a:latin typeface="Calibri Light"/>
                  <a:hlinkClick r:id="rId5">
                    <a:extLst>
                      <a:ext uri="{A12FA001-AC4F-418D-AE19-62706E023703}">
                        <ahyp:hlinkClr xmlns:ahyp="http://schemas.microsoft.com/office/drawing/2018/hyperlinkcolor" val="tx"/>
                      </a:ext>
                    </a:extLst>
                  </a:hlinkClick>
                </a:rPr>
                <a:t>UCAS_online</a:t>
              </a:r>
              <a:r>
                <a:rPr lang="en-GB" sz="1400" b="0" i="0" u="none" strike="noStrike" kern="1200" cap="none" spc="0" baseline="0" dirty="0">
                  <a:solidFill>
                    <a:schemeClr val="bg1"/>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275690" y="4347755"/>
              <a:ext cx="330447" cy="330436"/>
            </a:xfrm>
            <a:prstGeom prst="roundRect">
              <a:avLst/>
            </a:prstGeom>
            <a:noFill/>
            <a:ln cap="flat">
              <a:noFill/>
            </a:ln>
          </p:spPr>
        </p:pic>
      </p:gr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27</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Information and advice on </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3</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78AE2A-5BE4-4E60-AB0E-423F62877E44}"/>
              </a:ext>
            </a:extLst>
          </p:cNvPr>
          <p:cNvSpPr>
            <a:spLocks noGrp="1"/>
          </p:cNvSpPr>
          <p:nvPr>
            <p:ph type="title"/>
          </p:nvPr>
        </p:nvSpPr>
        <p:spPr>
          <a:xfrm>
            <a:off x="287337" y="181498"/>
            <a:ext cx="4158828" cy="987425"/>
          </a:xfrm>
        </p:spPr>
        <p:txBody>
          <a:bodyPr>
            <a:normAutofit/>
          </a:bodyPr>
          <a:lstStyle/>
          <a:p>
            <a:r>
              <a:rPr lang="en-US">
                <a:solidFill>
                  <a:srgbClr val="1E2834"/>
                </a:solidFill>
                <a:latin typeface="Calibri" panose="020F0502020204030204"/>
                <a:ea typeface="+mn-ea"/>
                <a:cs typeface="+mn-cs"/>
              </a:rPr>
              <a:t>Why higher education? </a:t>
            </a:r>
            <a:endParaRPr lang="en-GB">
              <a:solidFill>
                <a:srgbClr val="1E2834"/>
              </a:solidFill>
              <a:latin typeface="Calibri" panose="020F0502020204030204"/>
              <a:ea typeface="+mn-ea"/>
              <a:cs typeface="+mn-cs"/>
            </a:endParaRPr>
          </a:p>
        </p:txBody>
      </p:sp>
      <p:pic>
        <p:nvPicPr>
          <p:cNvPr id="4" name="Picture Placeholder 3" descr="A person sitting in front of a book shelf&#10;&#10;Description automatically generated">
            <a:extLst>
              <a:ext uri="{FF2B5EF4-FFF2-40B4-BE49-F238E27FC236}">
                <a16:creationId xmlns:a16="http://schemas.microsoft.com/office/drawing/2014/main" id="{703144F3-C311-4E70-A32C-37DB3BA85297}"/>
              </a:ext>
            </a:extLst>
          </p:cNvPr>
          <p:cNvPicPr>
            <a:picLocks noGrp="1" noChangeAspect="1"/>
          </p:cNvPicPr>
          <p:nvPr>
            <p:ph type="pic" idx="1"/>
          </p:nvPr>
        </p:nvPicPr>
        <p:blipFill>
          <a:blip r:embed="rId2"/>
          <a:srcRect l="8994" r="8994"/>
          <a:stretch>
            <a:fillRect/>
          </a:stretch>
        </p:blipFill>
        <p:spPr/>
      </p:pic>
      <p:sp>
        <p:nvSpPr>
          <p:cNvPr id="9" name="Content Placeholder 8">
            <a:extLst>
              <a:ext uri="{FF2B5EF4-FFF2-40B4-BE49-F238E27FC236}">
                <a16:creationId xmlns:a16="http://schemas.microsoft.com/office/drawing/2014/main" id="{6D26601F-9ADC-4D3C-A4EE-6D4F89020EB8}"/>
              </a:ext>
            </a:extLst>
          </p:cNvPr>
          <p:cNvSpPr>
            <a:spLocks noGrp="1"/>
          </p:cNvSpPr>
          <p:nvPr>
            <p:ph type="body" sz="half" idx="2"/>
          </p:nvPr>
        </p:nvSpPr>
        <p:spPr>
          <a:xfrm>
            <a:off x="287338" y="1362963"/>
            <a:ext cx="4025090" cy="3246772"/>
          </a:xfrm>
        </p:spPr>
        <p:txBody>
          <a:bodyPr>
            <a:normAutofit/>
          </a:bodyPr>
          <a:lstStyle/>
          <a:p>
            <a:pPr marL="285750" lvl="0" indent="-285750">
              <a:buClr>
                <a:srgbClr val="836CD8"/>
              </a:buClr>
              <a:buFont typeface="Wingdings" panose="05000000000000000000" pitchFamily="2" charset="2"/>
              <a:buChar char="§"/>
            </a:pPr>
            <a:r>
              <a:rPr lang="en-US" sz="1800" dirty="0"/>
              <a:t>Essential for some career paths.</a:t>
            </a:r>
          </a:p>
          <a:p>
            <a:pPr marL="285750" lvl="0" indent="-285750">
              <a:buClr>
                <a:srgbClr val="836CD8"/>
              </a:buClr>
              <a:buFont typeface="Wingdings" panose="05000000000000000000" pitchFamily="2" charset="2"/>
              <a:buChar char="§"/>
            </a:pPr>
            <a:r>
              <a:rPr lang="en-US" sz="1800" dirty="0"/>
              <a:t>Develop new transferable skills and subject knowledge.</a:t>
            </a:r>
          </a:p>
          <a:p>
            <a:pPr marL="285750" lvl="0" indent="-285750">
              <a:buClr>
                <a:srgbClr val="836CD8"/>
              </a:buClr>
              <a:buFont typeface="Wingdings" panose="05000000000000000000" pitchFamily="2" charset="2"/>
              <a:buChar char="§"/>
            </a:pPr>
            <a:r>
              <a:rPr lang="en-US" sz="1800" dirty="0"/>
              <a:t>Increase confidence and independence.</a:t>
            </a:r>
          </a:p>
          <a:p>
            <a:pPr marL="285750" indent="-285750">
              <a:buClr>
                <a:srgbClr val="836CD8"/>
              </a:buClr>
              <a:buFont typeface="Wingdings" panose="05000000000000000000" pitchFamily="2" charset="2"/>
              <a:buChar char="§"/>
            </a:pPr>
            <a:r>
              <a:rPr lang="en-US" sz="1800" dirty="0"/>
              <a:t>Broaden experiences</a:t>
            </a:r>
            <a:r>
              <a:rPr lang="en-GB" sz="1800" dirty="0"/>
              <a:t>.</a:t>
            </a:r>
          </a:p>
          <a:p>
            <a:pPr marL="285750" indent="-285750">
              <a:buClr>
                <a:srgbClr val="836CD8"/>
              </a:buClr>
              <a:buFont typeface="Wingdings" panose="05000000000000000000" pitchFamily="2" charset="2"/>
              <a:buChar char="§"/>
            </a:pPr>
            <a:r>
              <a:rPr lang="en-GB" sz="1800" dirty="0"/>
              <a:t>Meet new people.</a:t>
            </a:r>
          </a:p>
          <a:p>
            <a:pPr marL="285750" indent="-285750">
              <a:buClr>
                <a:srgbClr val="836CD8"/>
              </a:buClr>
              <a:buFont typeface="Wingdings" panose="05000000000000000000" pitchFamily="2" charset="2"/>
              <a:buChar char="§"/>
            </a:pPr>
            <a:r>
              <a:rPr lang="en-US" sz="1800" dirty="0"/>
              <a:t>Investment in the future.</a:t>
            </a:r>
          </a:p>
          <a:p>
            <a:pPr marL="285750" indent="-285750">
              <a:buClr>
                <a:srgbClr val="836CD8"/>
              </a:buClr>
              <a:buFont typeface="Wingdings" panose="05000000000000000000" pitchFamily="2" charset="2"/>
              <a:buChar char="§"/>
            </a:pPr>
            <a:r>
              <a:rPr lang="en-US" sz="1800" dirty="0"/>
              <a:t>Increased job prospects. </a:t>
            </a:r>
          </a:p>
          <a:p>
            <a:pPr marL="285750" indent="-285750">
              <a:buClr>
                <a:srgbClr val="836CD8"/>
              </a:buClr>
              <a:buFont typeface="Wingdings" panose="05000000000000000000" pitchFamily="2" charset="2"/>
              <a:buChar char="§"/>
            </a:pPr>
            <a:r>
              <a:rPr lang="en-US" sz="1800" dirty="0"/>
              <a:t>Higher earning potential. </a:t>
            </a:r>
            <a:endParaRPr lang="en-GB" sz="1800" dirty="0"/>
          </a:p>
          <a:p>
            <a:endParaRPr lang="en-GB" sz="1600" dirty="0"/>
          </a:p>
          <a:p>
            <a:endParaRPr lang="en-GB" sz="1600" dirty="0"/>
          </a:p>
          <a:p>
            <a:endParaRPr lang="en-GB" sz="1600" dirty="0"/>
          </a:p>
        </p:txBody>
      </p:sp>
      <p:sp>
        <p:nvSpPr>
          <p:cNvPr id="5" name="Date Placeholder 4">
            <a:extLst>
              <a:ext uri="{FF2B5EF4-FFF2-40B4-BE49-F238E27FC236}">
                <a16:creationId xmlns:a16="http://schemas.microsoft.com/office/drawing/2014/main" id="{D69D1405-B41D-4001-B8F3-AA1830C1CE6D}"/>
              </a:ext>
            </a:extLst>
          </p:cNvPr>
          <p:cNvSpPr>
            <a:spLocks noGrp="1"/>
          </p:cNvSpPr>
          <p:nvPr>
            <p:ph type="dt" sz="half" idx="10"/>
          </p:nvPr>
        </p:nvSpPr>
        <p:spPr/>
        <p:txBody>
          <a:bodyPr/>
          <a:lstStyle/>
          <a:p>
            <a:fld id="{3A6D6FAE-D43A-044F-91A1-990520CC9738}" type="datetime4">
              <a:rPr lang="en-GB" smtClean="0"/>
              <a:t>12 September 2022</a:t>
            </a:fld>
            <a:endParaRPr lang="en-US"/>
          </a:p>
        </p:txBody>
      </p:sp>
      <p:sp>
        <p:nvSpPr>
          <p:cNvPr id="6" name="Footer Placeholder 5">
            <a:extLst>
              <a:ext uri="{FF2B5EF4-FFF2-40B4-BE49-F238E27FC236}">
                <a16:creationId xmlns:a16="http://schemas.microsoft.com/office/drawing/2014/main" id="{804424D2-652F-481A-A0FD-348DB6A3BB40}"/>
              </a:ext>
            </a:extLst>
          </p:cNvPr>
          <p:cNvSpPr>
            <a:spLocks noGrp="1"/>
          </p:cNvSpPr>
          <p:nvPr>
            <p:ph type="ftr" sz="quarter" idx="3"/>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5351190D-EBA2-4372-B7A6-A450EAA3AC16}"/>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Tree>
    <p:extLst>
      <p:ext uri="{BB962C8B-B14F-4D97-AF65-F5344CB8AC3E}">
        <p14:creationId xmlns:p14="http://schemas.microsoft.com/office/powerpoint/2010/main" val="7848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wall of pictures&#10;&#10;Description automatically generated with low confidence">
            <a:extLst>
              <a:ext uri="{FF2B5EF4-FFF2-40B4-BE49-F238E27FC236}">
                <a16:creationId xmlns:a16="http://schemas.microsoft.com/office/drawing/2014/main" id="{05095611-D2DC-494C-8BFD-399733CCEE23}"/>
              </a:ext>
            </a:extLst>
          </p:cNvPr>
          <p:cNvPicPr>
            <a:picLocks noGrp="1" noChangeAspect="1"/>
          </p:cNvPicPr>
          <p:nvPr>
            <p:ph type="pic" sz="quarter" idx="10"/>
          </p:nvPr>
        </p:nvPicPr>
        <p:blipFill>
          <a:blip r:embed="rId3"/>
          <a:srcRect l="25011" r="25011"/>
          <a:stretch>
            <a:fillRect/>
          </a:stretch>
        </p:blipFill>
        <p:spPr/>
      </p:pic>
      <p:sp>
        <p:nvSpPr>
          <p:cNvPr id="3" name="Content Placeholder 8">
            <a:extLst>
              <a:ext uri="{FF2B5EF4-FFF2-40B4-BE49-F238E27FC236}">
                <a16:creationId xmlns:a16="http://schemas.microsoft.com/office/drawing/2014/main" id="{09CEB8B0-9797-4E38-A7CE-8015C2A82BF2}"/>
              </a:ext>
            </a:extLst>
          </p:cNvPr>
          <p:cNvSpPr txBox="1">
            <a:spLocks noGrp="1"/>
          </p:cNvSpPr>
          <p:nvPr>
            <p:ph type="body" sz="quarter" idx="12"/>
          </p:nvPr>
        </p:nvSpPr>
        <p:spPr>
          <a:xfrm>
            <a:off x="4724838" y="1064535"/>
            <a:ext cx="4166913" cy="3625850"/>
          </a:xfrm>
        </p:spPr>
        <p:txBody>
          <a:bodyPr>
            <a:normAutofit/>
          </a:bodyPr>
          <a:lstStyle/>
          <a:p>
            <a:pPr marL="0" indent="0">
              <a:spcBef>
                <a:spcPts val="600"/>
              </a:spcBef>
              <a:spcAft>
                <a:spcPts val="600"/>
              </a:spcAft>
              <a:buNone/>
              <a:defRPr/>
            </a:pPr>
            <a:r>
              <a:rPr lang="en-US" sz="1800" dirty="0">
                <a:latin typeface="+mj-lt"/>
                <a:cs typeface="Calibri"/>
              </a:rPr>
              <a:t>Check out </a:t>
            </a:r>
            <a:r>
              <a:rPr lang="en-US" sz="1800" dirty="0">
                <a:latin typeface="+mj-lt"/>
                <a:cs typeface="Calibri"/>
                <a:hlinkClick r:id="rId4">
                  <a:extLst>
                    <a:ext uri="{A12FA001-AC4F-418D-AE19-62706E023703}">
                      <ahyp:hlinkClr xmlns:ahyp="http://schemas.microsoft.com/office/drawing/2018/hyperlinkcolor" val="tx"/>
                    </a:ext>
                  </a:extLst>
                </a:hlinkClick>
              </a:rPr>
              <a:t>ucas.com/apprenticeships</a:t>
            </a:r>
            <a:r>
              <a:rPr lang="en-US" sz="1800" dirty="0">
                <a:latin typeface="+mj-lt"/>
                <a:cs typeface="Calibri"/>
              </a:rPr>
              <a:t> to find out more, including:</a:t>
            </a:r>
            <a:endParaRPr lang="en-US" sz="1800" dirty="0">
              <a:latin typeface="+mj-lt"/>
            </a:endParaRPr>
          </a:p>
          <a:p>
            <a:pPr marL="647700" lvl="1" indent="-285750">
              <a:spcBef>
                <a:spcPts val="600"/>
              </a:spcBef>
              <a:spcAft>
                <a:spcPts val="600"/>
              </a:spcAft>
              <a:buFont typeface="Arial" panose="020B0604020202020204" pitchFamily="34" charset="0"/>
              <a:buChar char="•"/>
              <a:defRPr/>
            </a:pPr>
            <a:r>
              <a:rPr lang="en-US" dirty="0"/>
              <a:t>degree apprenticeships </a:t>
            </a:r>
          </a:p>
          <a:p>
            <a:pPr marL="647700" lvl="1" indent="-285750">
              <a:spcBef>
                <a:spcPts val="600"/>
              </a:spcBef>
              <a:spcAft>
                <a:spcPts val="600"/>
              </a:spcAft>
              <a:buFont typeface="Arial" panose="020B0604020202020204" pitchFamily="34" charset="0"/>
              <a:buChar char="•"/>
              <a:defRPr/>
            </a:pPr>
            <a:r>
              <a:rPr lang="en-US" dirty="0">
                <a:latin typeface="+mj-lt"/>
              </a:rPr>
              <a:t>how to find and apply for apprenticeships</a:t>
            </a:r>
            <a:endParaRPr lang="en-US" dirty="0">
              <a:latin typeface="+mj-lt"/>
              <a:cs typeface="Calibri" charset="0"/>
            </a:endParaRPr>
          </a:p>
          <a:p>
            <a:pPr marL="647700" lvl="1" indent="-285750">
              <a:spcBef>
                <a:spcPts val="600"/>
              </a:spcBef>
              <a:spcAft>
                <a:spcPts val="600"/>
              </a:spcAft>
              <a:buFont typeface="Arial" panose="020B0604020202020204" pitchFamily="34" charset="0"/>
              <a:buChar char="•"/>
              <a:defRPr/>
            </a:pPr>
            <a:r>
              <a:rPr lang="en-US" dirty="0">
                <a:latin typeface="+mj-lt"/>
              </a:rPr>
              <a:t>preparing for application and interview</a:t>
            </a:r>
          </a:p>
          <a:p>
            <a:pPr marL="647700" lvl="1" indent="-285750">
              <a:spcBef>
                <a:spcPts val="600"/>
              </a:spcBef>
              <a:spcAft>
                <a:spcPts val="600"/>
              </a:spcAft>
              <a:buFont typeface="Arial" panose="020B0604020202020204" pitchFamily="34" charset="0"/>
              <a:buChar char="•"/>
              <a:defRPr/>
            </a:pPr>
            <a:r>
              <a:rPr lang="en-US" dirty="0">
                <a:cs typeface="Calibri" charset="0"/>
              </a:rPr>
              <a:t>browse</a:t>
            </a:r>
            <a:r>
              <a:rPr lang="en-US" dirty="0">
                <a:latin typeface="+mj-lt"/>
                <a:cs typeface="Calibri" charset="0"/>
              </a:rPr>
              <a:t> our industry guides </a:t>
            </a:r>
            <a:endParaRPr lang="en-US" dirty="0">
              <a:cs typeface="Calibri" charset="0"/>
            </a:endParaRPr>
          </a:p>
          <a:p>
            <a:pPr marL="0" lvl="1" indent="0">
              <a:spcBef>
                <a:spcPts val="600"/>
              </a:spcBef>
              <a:spcAft>
                <a:spcPts val="600"/>
              </a:spcAft>
              <a:buNone/>
              <a:defRPr/>
            </a:pPr>
            <a:r>
              <a:rPr lang="en-US" b="1" dirty="0">
                <a:solidFill>
                  <a:schemeClr val="bg1"/>
                </a:solidFill>
                <a:latin typeface="+mj-lt"/>
                <a:cs typeface="Calibri" charset="0"/>
              </a:rPr>
              <a:t>Sign up at </a:t>
            </a:r>
            <a:r>
              <a:rPr lang="en-US" b="1" dirty="0">
                <a:solidFill>
                  <a:schemeClr val="bg1"/>
                </a:solidFill>
                <a:latin typeface="+mj-lt"/>
                <a:cs typeface="Calibri" charset="0"/>
                <a:hlinkClick r:id="rId5">
                  <a:extLst>
                    <a:ext uri="{A12FA001-AC4F-418D-AE19-62706E023703}">
                      <ahyp:hlinkClr xmlns:ahyp="http://schemas.microsoft.com/office/drawing/2018/hyperlinkcolor" val="tx"/>
                    </a:ext>
                  </a:extLst>
                </a:hlinkClick>
              </a:rPr>
              <a:t>careerfinder.ucas.com </a:t>
            </a:r>
            <a:r>
              <a:rPr lang="en-US" b="1" dirty="0">
                <a:solidFill>
                  <a:schemeClr val="bg1"/>
                </a:solidFill>
                <a:latin typeface="+mj-lt"/>
                <a:cs typeface="Calibri" charset="0"/>
              </a:rPr>
              <a:t>to search for apprenticeships and internships vacancies. </a:t>
            </a:r>
            <a:endParaRPr lang="en-GB" b="1" dirty="0">
              <a:solidFill>
                <a:schemeClr val="bg1"/>
              </a:solidFill>
              <a:latin typeface="+mj-lt"/>
            </a:endParaRPr>
          </a:p>
          <a:p>
            <a:pPr marL="361950" lvl="1" indent="0">
              <a:lnSpc>
                <a:spcPct val="110000"/>
              </a:lnSpc>
              <a:spcBef>
                <a:spcPts val="750"/>
              </a:spcBef>
              <a:buNone/>
              <a:defRPr/>
            </a:pPr>
            <a:endParaRPr lang="en-US" sz="1600" dirty="0">
              <a:latin typeface="+mj-lt"/>
              <a:cs typeface="Calibri" charset="0"/>
            </a:endParaRPr>
          </a:p>
        </p:txBody>
      </p:sp>
      <p:sp>
        <p:nvSpPr>
          <p:cNvPr id="2" name="Title 7">
            <a:extLst>
              <a:ext uri="{FF2B5EF4-FFF2-40B4-BE49-F238E27FC236}">
                <a16:creationId xmlns:a16="http://schemas.microsoft.com/office/drawing/2014/main" id="{911FF35F-87CC-46D3-9D48-1FBC04EEA5E0}"/>
              </a:ext>
            </a:extLst>
          </p:cNvPr>
          <p:cNvSpPr txBox="1">
            <a:spLocks noGrp="1"/>
          </p:cNvSpPr>
          <p:nvPr>
            <p:ph type="title" idx="4294967295"/>
          </p:nvPr>
        </p:nvSpPr>
        <p:spPr>
          <a:xfrm>
            <a:off x="4769967" y="0"/>
            <a:ext cx="1931878" cy="900824"/>
          </a:xfrm>
        </p:spPr>
        <p:txBody>
          <a:bodyPr>
            <a:normAutofit/>
          </a:bodyPr>
          <a:lstStyle/>
          <a:p>
            <a:pPr lvl="0"/>
            <a:r>
              <a:rPr lang="en-US" dirty="0">
                <a:solidFill>
                  <a:schemeClr val="bg1"/>
                </a:solidFill>
              </a:rPr>
              <a:t>Apprenticeships</a:t>
            </a:r>
            <a:endParaRPr lang="en-GB" dirty="0">
              <a:solidFill>
                <a:schemeClr val="bg1"/>
              </a:solidFill>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September 2022</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87450"/>
            <a:ext cx="8456613" cy="3662541"/>
          </a:xfrm>
        </p:spPr>
        <p:txBody>
          <a:bodyPr/>
          <a:lstStyle/>
          <a:p>
            <a:pPr lvl="0">
              <a:lnSpc>
                <a:spcPct val="100000"/>
              </a:lnSpc>
              <a:spcBef>
                <a:spcPts val="300"/>
              </a:spcBef>
              <a:spcAft>
                <a:spcPts val="300"/>
              </a:spcAft>
              <a:buClr>
                <a:srgbClr val="FB705B"/>
              </a:buClr>
            </a:pPr>
            <a:r>
              <a:rPr lang="en-GB" sz="1600" b="1" dirty="0"/>
              <a:t>Style</a:t>
            </a:r>
            <a:r>
              <a:rPr lang="en-GB" sz="1600" dirty="0"/>
              <a:t> – from traditional, with a </a:t>
            </a:r>
            <a:r>
              <a:rPr lang="en-US" sz="1600" dirty="0"/>
              <a:t>focus on subject-based courses and research, to modern universities/colleges, with a greater focus on vocational courses.</a:t>
            </a:r>
          </a:p>
          <a:p>
            <a:pPr lvl="0">
              <a:lnSpc>
                <a:spcPct val="100000"/>
              </a:lnSpc>
              <a:spcBef>
                <a:spcPts val="300"/>
              </a:spcBef>
              <a:spcAft>
                <a:spcPts val="300"/>
              </a:spcAft>
              <a:buClr>
                <a:srgbClr val="FB705B"/>
              </a:buClr>
            </a:pPr>
            <a:r>
              <a:rPr lang="en-US" sz="1600" b="1" dirty="0"/>
              <a:t>Location</a:t>
            </a:r>
            <a:r>
              <a:rPr lang="en-US" sz="1600" dirty="0"/>
              <a:t> </a:t>
            </a:r>
            <a:r>
              <a:rPr lang="en-GB" sz="1600" dirty="0"/>
              <a:t>– </a:t>
            </a:r>
            <a:r>
              <a:rPr lang="en-US" sz="1600" dirty="0"/>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pPr>
            <a:r>
              <a:rPr lang="en-US" sz="1600" b="1" dirty="0"/>
              <a:t>Size</a:t>
            </a:r>
            <a:r>
              <a:rPr lang="en-US" sz="1600" dirty="0"/>
              <a:t> </a:t>
            </a:r>
            <a:r>
              <a:rPr lang="en-GB" sz="1600" dirty="0"/>
              <a:t>– </a:t>
            </a:r>
            <a:r>
              <a:rPr lang="en-US" sz="1600" dirty="0"/>
              <a:t>larger universities can have more than 20,000 students, whereas some of the smallest have only a few thousand.</a:t>
            </a:r>
          </a:p>
          <a:p>
            <a:pPr lvl="0">
              <a:lnSpc>
                <a:spcPct val="100000"/>
              </a:lnSpc>
              <a:spcBef>
                <a:spcPts val="300"/>
              </a:spcBef>
              <a:spcAft>
                <a:spcPts val="300"/>
              </a:spcAft>
              <a:buClr>
                <a:srgbClr val="FB705B"/>
              </a:buClr>
            </a:pPr>
            <a:r>
              <a:rPr lang="en-US" sz="1600" b="1" dirty="0"/>
              <a:t>Culture and facilities </a:t>
            </a:r>
            <a:r>
              <a:rPr lang="en-GB" sz="1600" dirty="0"/>
              <a:t>– </a:t>
            </a:r>
            <a:r>
              <a:rPr lang="en-US" sz="1600" dirty="0"/>
              <a:t>influenced by a range of factors, including the diversity of students who attend. </a:t>
            </a:r>
          </a:p>
          <a:p>
            <a:pPr lvl="0">
              <a:lnSpc>
                <a:spcPct val="100000"/>
              </a:lnSpc>
              <a:spcBef>
                <a:spcPts val="300"/>
              </a:spcBef>
              <a:spcAft>
                <a:spcPts val="300"/>
              </a:spcAft>
              <a:buClr>
                <a:srgbClr val="FB705B"/>
              </a:buClr>
            </a:pPr>
            <a:r>
              <a:rPr lang="en-US" sz="1600" b="1" dirty="0"/>
              <a:t>What graduates do </a:t>
            </a:r>
            <a:r>
              <a:rPr lang="en-GB" sz="1600" dirty="0"/>
              <a:t>– </a:t>
            </a:r>
            <a:r>
              <a:rPr lang="en-US" sz="1600" dirty="0"/>
              <a:t>all universities collect destination statistics; it can be useful to find out what jobs or further study students go on to.</a:t>
            </a:r>
          </a:p>
          <a:p>
            <a:pPr lvl="0">
              <a:lnSpc>
                <a:spcPct val="100000"/>
              </a:lnSpc>
              <a:spcBef>
                <a:spcPts val="300"/>
              </a:spcBef>
              <a:spcAft>
                <a:spcPts val="300"/>
              </a:spcAft>
              <a:buClr>
                <a:srgbClr val="FB705B"/>
              </a:buClr>
            </a:pPr>
            <a:r>
              <a:rPr lang="en-US" sz="1600" b="1" dirty="0"/>
              <a:t>Tuition fees </a:t>
            </a:r>
            <a:r>
              <a:rPr lang="en-GB" sz="1600" dirty="0"/>
              <a:t>– can </a:t>
            </a:r>
            <a:r>
              <a:rPr lang="en-US" sz="1600" dirty="0"/>
              <a:t>vary between universities and colleges; check if there are scholarships or bursaries available. </a:t>
            </a:r>
          </a:p>
          <a:p>
            <a:pPr lvl="0">
              <a:lnSpc>
                <a:spcPct val="100000"/>
              </a:lnSpc>
              <a:spcBef>
                <a:spcPts val="300"/>
              </a:spcBef>
              <a:spcAft>
                <a:spcPts val="300"/>
              </a:spcAft>
              <a:buClr>
                <a:srgbClr val="FB705B"/>
              </a:buClr>
            </a:pPr>
            <a:r>
              <a:rPr lang="en-US" sz="1600" b="1" dirty="0"/>
              <a:t>Living costs </a:t>
            </a:r>
            <a:r>
              <a:rPr lang="en-GB" sz="1600" dirty="0"/>
              <a:t>– </a:t>
            </a:r>
            <a:r>
              <a:rPr lang="en-US" sz="1600" dirty="0"/>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dirty="0"/>
              <a:t>Choosing the right place</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12 September 2022</a:t>
            </a:fld>
            <a:endParaRPr lang="en-US" dirty="0"/>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dirty="0"/>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5665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228012" cy="3734356"/>
          </a:xfrm>
        </p:spPr>
        <p:txBody>
          <a:bodyPr/>
          <a:lstStyle/>
          <a:p>
            <a:r>
              <a:rPr lang="en-GB" sz="1800" dirty="0"/>
              <a:t>What does the course cover?</a:t>
            </a:r>
          </a:p>
          <a:p>
            <a:pPr lvl="0">
              <a:lnSpc>
                <a:spcPct val="100000"/>
              </a:lnSpc>
              <a:buClr>
                <a:srgbClr val="3BC0C7"/>
              </a:buClr>
            </a:pPr>
            <a:r>
              <a:rPr lang="en-GB" sz="1800" dirty="0"/>
              <a:t>Courses with the same title may be very different. </a:t>
            </a:r>
          </a:p>
          <a:p>
            <a:pPr lvl="0">
              <a:lnSpc>
                <a:spcPct val="100000"/>
              </a:lnSpc>
              <a:buClr>
                <a:srgbClr val="3BC0C7"/>
              </a:buClr>
            </a:pPr>
            <a:r>
              <a:rPr lang="en-US" sz="1800" dirty="0"/>
              <a:t>Look carefully at the core course content, and the range of optional studies/modules available. </a:t>
            </a:r>
          </a:p>
          <a:p>
            <a:pPr lvl="0">
              <a:lnSpc>
                <a:spcPct val="100000"/>
              </a:lnSpc>
              <a:buClr>
                <a:srgbClr val="3BC0C7"/>
              </a:buClr>
            </a:pPr>
            <a:r>
              <a:rPr lang="en-US" sz="1800" dirty="0"/>
              <a:t>Which modules are the most interesting and relevant to your career aspirations?</a:t>
            </a:r>
          </a:p>
          <a:p>
            <a:pPr lvl="0">
              <a:lnSpc>
                <a:spcPct val="100000"/>
              </a:lnSpc>
              <a:buClr>
                <a:srgbClr val="3BC0C7"/>
              </a:buClr>
            </a:pPr>
            <a:r>
              <a:rPr lang="en-US" sz="1800" dirty="0"/>
              <a:t>See if the course or university/college offers any internship, placement, or study abroad opportunities.</a:t>
            </a:r>
          </a:p>
          <a:p>
            <a:pPr lvl="0">
              <a:lnSpc>
                <a:spcPct val="100000"/>
              </a:lnSpc>
              <a:buClr>
                <a:srgbClr val="3BC0C7"/>
              </a:buClr>
            </a:pPr>
            <a:r>
              <a:rPr lang="en-US" sz="1800" dirty="0"/>
              <a:t>How is the course taught </a:t>
            </a:r>
            <a:r>
              <a:rPr lang="en-GB" sz="1800" dirty="0"/>
              <a:t>–</a:t>
            </a:r>
            <a:r>
              <a:rPr lang="en-US" sz="1800" dirty="0"/>
              <a:t> structured teaching, or more independent research? How many lectures are there, and how much group work will be done in seminars?</a:t>
            </a:r>
          </a:p>
          <a:p>
            <a:pPr lvl="0">
              <a:lnSpc>
                <a:spcPct val="100000"/>
              </a:lnSpc>
              <a:buClr>
                <a:srgbClr val="3BC0C7"/>
              </a:buClr>
            </a:pPr>
            <a:r>
              <a:rPr lang="en-US" sz="1800" dirty="0"/>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dirty="0"/>
              <a:t>Choosing the right course</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12 September 2022</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8772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idx="4294967295"/>
          </p:nvPr>
        </p:nvSpPr>
        <p:spPr>
          <a:xfrm>
            <a:off x="645459" y="1014292"/>
            <a:ext cx="4240306" cy="1917167"/>
          </a:xfrm>
        </p:spPr>
        <p:txBody>
          <a:bodyPr>
            <a:normAutofit/>
          </a:bodyPr>
          <a:lstStyle/>
          <a:p>
            <a:r>
              <a:rPr lang="en-GB" dirty="0"/>
              <a:t>UCAS Hub</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076325"/>
            <a:ext cx="4108890" cy="3590727"/>
          </a:xfrm>
        </p:spPr>
        <p:txBody>
          <a:bodyPr/>
          <a:lstStyle/>
          <a:p>
            <a:r>
              <a:rPr lang="en-GB" sz="1500" dirty="0"/>
              <a:t>Register with the UCAS Hub to: </a:t>
            </a:r>
          </a:p>
          <a:p>
            <a:pPr marL="171450" indent="-171450">
              <a:buClr>
                <a:srgbClr val="836CD8"/>
              </a:buClr>
              <a:buFont typeface="Arial" panose="020B0604020202020204" pitchFamily="34" charset="0"/>
              <a:buChar char="•"/>
            </a:pPr>
            <a:r>
              <a:rPr lang="en-GB" sz="1500" dirty="0"/>
              <a:t>explore careers, subjects, places, and apprenticeships </a:t>
            </a:r>
          </a:p>
          <a:p>
            <a:pPr marL="171450" indent="-171450">
              <a:buClr>
                <a:srgbClr val="836CD8"/>
              </a:buClr>
              <a:buFont typeface="Arial" panose="020B0604020202020204" pitchFamily="34" charset="0"/>
              <a:buChar char="•"/>
            </a:pPr>
            <a:r>
              <a:rPr lang="en-GB" sz="1500" dirty="0"/>
              <a:t>find and favourite from over 35,000 courses</a:t>
            </a:r>
          </a:p>
          <a:p>
            <a:pPr marL="171450" indent="-171450">
              <a:buClr>
                <a:srgbClr val="836CD8"/>
              </a:buClr>
              <a:buFont typeface="Arial" panose="020B0604020202020204" pitchFamily="34" charset="0"/>
              <a:buChar char="•"/>
            </a:pPr>
            <a:r>
              <a:rPr lang="en-GB" sz="1500" dirty="0"/>
              <a:t>search for open days, online events, and virtual tours </a:t>
            </a:r>
          </a:p>
          <a:p>
            <a:pPr marL="171450" indent="-171450">
              <a:buClr>
                <a:srgbClr val="836CD8"/>
              </a:buClr>
              <a:buFont typeface="Arial" panose="020B0604020202020204" pitchFamily="34" charset="0"/>
              <a:buChar char="•"/>
            </a:pPr>
            <a:r>
              <a:rPr lang="en-GB" sz="1500" dirty="0"/>
              <a:t>turn predicted grades into UCAS Tariff points </a:t>
            </a:r>
          </a:p>
          <a:p>
            <a:pPr marL="171450" indent="-171450">
              <a:buClr>
                <a:srgbClr val="836CD8"/>
              </a:buClr>
              <a:buFont typeface="Arial" panose="020B0604020202020204" pitchFamily="34" charset="0"/>
              <a:buChar char="•"/>
            </a:pPr>
            <a:r>
              <a:rPr lang="en-GB" sz="1500" dirty="0"/>
              <a:t>speak to those in the know using </a:t>
            </a:r>
            <a:r>
              <a:rPr lang="en-GB" sz="1500" dirty="0">
                <a:hlinkClick r:id="rId2"/>
              </a:rPr>
              <a:t>Unibuddy</a:t>
            </a:r>
            <a:endParaRPr lang="en-GB" sz="1500" dirty="0"/>
          </a:p>
          <a:p>
            <a:pPr marL="171450" indent="-171450">
              <a:buClr>
                <a:srgbClr val="836CD8"/>
              </a:buClr>
              <a:buFont typeface="Arial" panose="020B0604020202020204" pitchFamily="34" charset="0"/>
              <a:buChar char="•"/>
            </a:pPr>
            <a:r>
              <a:rPr lang="en-GB" sz="1500" dirty="0"/>
              <a:t>speak to career, higher education, and application specialists by attending the </a:t>
            </a:r>
            <a:r>
              <a:rPr lang="en-GB" sz="1500" dirty="0">
                <a:hlinkClick r:id="rId3"/>
              </a:rPr>
              <a:t>Hub lives</a:t>
            </a:r>
            <a:endParaRPr lang="en-GB" sz="1500" dirty="0"/>
          </a:p>
          <a:p>
            <a:pPr marL="171450" indent="-171450">
              <a:buClr>
                <a:srgbClr val="836CD8"/>
              </a:buClr>
              <a:buFont typeface="Arial" panose="020B0604020202020204" pitchFamily="34" charset="0"/>
              <a:buChar char="•"/>
            </a:pPr>
            <a:r>
              <a:rPr lang="en-GB" sz="1500" dirty="0"/>
              <a:t>take the </a:t>
            </a:r>
            <a:r>
              <a:rPr lang="en-GB" sz="1500" dirty="0">
                <a:hlinkClick r:id="rId4"/>
              </a:rPr>
              <a:t>UCAS Quiz </a:t>
            </a:r>
            <a:r>
              <a:rPr lang="en-GB" sz="1500" dirty="0"/>
              <a:t>to find your career matches </a:t>
            </a:r>
          </a:p>
          <a:p>
            <a:pPr marL="171450" indent="-171450">
              <a:buClr>
                <a:srgbClr val="836CD8"/>
              </a:buClr>
              <a:buFont typeface="Arial" panose="020B0604020202020204" pitchFamily="34" charset="0"/>
              <a:buChar char="•"/>
            </a:pPr>
            <a:r>
              <a:rPr lang="en-GB" sz="1500" dirty="0"/>
              <a:t>start an application for 2023 entry</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12 September 2022</a:t>
            </a:fld>
            <a:endParaRPr lang="en-US" dirty="0"/>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dirty="0"/>
              <a:t>Security marking: </a:t>
            </a:r>
            <a:r>
              <a:rPr lang="en-US" b="1" dirty="0"/>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5266916" y="1178448"/>
            <a:ext cx="2894827" cy="3058933"/>
          </a:xfrm>
          <a:prstGeom prst="roundRect">
            <a:avLst>
              <a:gd name="adj" fmla="val 7136"/>
            </a:avLst>
          </a:prstGeom>
          <a:ln>
            <a:noFill/>
          </a:ln>
          <a:effectLst/>
        </p:spPr>
      </p:pic>
    </p:spTree>
    <p:extLst>
      <p:ext uri="{BB962C8B-B14F-4D97-AF65-F5344CB8AC3E}">
        <p14:creationId xmlns:p14="http://schemas.microsoft.com/office/powerpoint/2010/main" val="23982605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openxmlformats.org/package/2006/metadata/core-properties"/>
    <ds:schemaRef ds:uri="http://purl.org/dc/dcmitype/"/>
    <ds:schemaRef ds:uri="http://purl.org/dc/terms/"/>
    <ds:schemaRef ds:uri="55603442-09ec-4cf3-b21f-b1c3f828b53a"/>
    <ds:schemaRef ds:uri="733dae14-92ee-43b7-ae23-1dcf711a513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6689</TotalTime>
  <Words>1713</Words>
  <Application>Microsoft Office PowerPoint</Application>
  <PresentationFormat>On-screen Show (16:9)</PresentationFormat>
  <Paragraphs>286</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ucas2020</vt:lpstr>
      <vt:lpstr>Parents evening  presentation  </vt:lpstr>
      <vt:lpstr>What is UCAS? </vt:lpstr>
      <vt:lpstr>Information and advice on </vt:lpstr>
      <vt:lpstr>Why higher education? </vt:lpstr>
      <vt:lpstr>Apprenticeships</vt:lpstr>
      <vt:lpstr>Choosing the right place</vt:lpstr>
      <vt:lpstr>Choosing the right course</vt:lpstr>
      <vt:lpstr>UCAS Hub</vt:lpstr>
      <vt:lpstr>Starting your research </vt:lpstr>
      <vt:lpstr>Tools to help </vt:lpstr>
      <vt:lpstr>Tools to help </vt:lpstr>
      <vt:lpstr>Tools to help</vt:lpstr>
      <vt:lpstr>PowerPoint Presentation</vt:lpstr>
      <vt:lpstr>When to apply for 2023 entry</vt:lpstr>
      <vt:lpstr>Key facts</vt:lpstr>
      <vt:lpstr>Linking to a school</vt:lpstr>
      <vt:lpstr>Application</vt:lpstr>
      <vt:lpstr>Application </vt:lpstr>
      <vt:lpstr>The personal statement </vt:lpstr>
      <vt:lpstr>Decisions</vt:lpstr>
      <vt:lpstr>Tracking applications</vt:lpstr>
      <vt:lpstr>Replies to offers</vt:lpstr>
      <vt:lpstr>Other options </vt:lpstr>
      <vt:lpstr>What can students  be doing?</vt:lpstr>
      <vt:lpstr>How can you support them?</vt:lpstr>
      <vt:lpstr>Additional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H Stark</cp:lastModifiedBy>
  <cp:revision>7</cp:revision>
  <dcterms:created xsi:type="dcterms:W3CDTF">2020-07-08T13:08:58Z</dcterms:created>
  <dcterms:modified xsi:type="dcterms:W3CDTF">2022-09-12T09:50:59Z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